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3" r:id="rId7"/>
    <p:sldId id="262" r:id="rId8"/>
    <p:sldId id="267" r:id="rId9"/>
    <p:sldId id="266" r:id="rId10"/>
    <p:sldId id="278" r:id="rId11"/>
    <p:sldId id="271" r:id="rId12"/>
    <p:sldId id="270" r:id="rId13"/>
    <p:sldId id="27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29"/>
    <a:srgbClr val="545553"/>
    <a:srgbClr val="FF704B"/>
    <a:srgbClr val="F9F9F9"/>
    <a:srgbClr val="F1F2EE"/>
    <a:srgbClr val="EAEB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2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D5FB-60C0-4DB3-B54C-168217963251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B977F-5D76-4F0B-9732-97C887ECA7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023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B977F-5D76-4F0B-9732-97C887ECA7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46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B977F-5D76-4F0B-9732-97C887ECA7C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3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87E5E-9357-4465-B27F-115179151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A10989-3D32-4E98-ADCF-3A1D4E6CC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CA6F15-8422-4C7E-A05D-D207853EE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FF3BE2-D862-44D9-B4E6-ABA2AC09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AEEB16-F10E-4523-8638-764F5A5B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13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E4DA8-8878-4C6F-BF41-1229D9F8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83FDF5-5058-4D5E-870A-034EFB9E4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882D45-3231-4D63-8F5E-DA69D2C31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793550-072A-4993-A883-FC31BD62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1201D5-6E3D-40F5-871B-64962AA3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B456A7-CC85-477D-BFB1-C5839059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0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6B4E8-356F-445F-86E6-7DCBF695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AF930E-C0B4-4DDF-8803-FACB4C227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9B6AC7-9CFC-43ED-A922-05C2F800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625EE6-A75A-4439-BEDD-DF7FE2EF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72A6A3-EEE9-4695-AC8D-3D173B4A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27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A88F6F-6167-4181-A56F-B841A4D1D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089661-BDC0-4D3A-BC1B-4F2F4722C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B3482-424A-4F53-ACB4-786BD235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DDFAB-F0DC-466B-972D-B4755B9A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1DD88-7DA4-43DB-AB08-070DF854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2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2022/9/20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68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2022/9/20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313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81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81936-A4C2-4A36-865A-2DDAAC45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9C191-FFFF-43A5-95B8-66EC3F950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C99382-636E-4AB8-ADAB-82E0D787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80D8AF-F7BD-4E4D-89D6-577C6815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A69A6F-868D-49B2-8A61-B969071C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99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B6EF8-6343-4C49-BE47-71CC5C0D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5B2D91-CD4B-45DF-8137-E165101AC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021C32-09BF-4109-A894-4BED29C9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09949F-69E5-448C-A35E-F74D35F6B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698DA9-9EDC-46A0-9F59-E1310EDF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1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75268-9FC9-420E-8543-D2203811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2C6D18-BB54-4D1A-8FA0-71907DD66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A6EDA9-4253-468B-9559-24DB833A6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EE8688-F288-47DA-8FA5-16496487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4C32AC-30E7-4888-B1CA-D7DC5112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E800C1-8840-42A9-892B-BD1307B6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84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BEF06-68A1-45C7-A4A1-C9278D23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CC7C7-17D5-4AD7-9920-C9B7D631C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AF2EEE-13F7-4008-A90C-A7EB70CDA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87ADDA-DDDF-4C34-AED5-2128AFCC0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DD7BD8-C923-4E6C-9A56-11CE8CCB5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468362-8D39-4F35-B364-C988C05F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CAE6C8-3512-4FF5-B976-29ADF0F2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6642E8-B63F-483C-A7F5-085CD912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03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BEF06-68A1-45C7-A4A1-C9278D23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CC7C7-17D5-4AD7-9920-C9B7D631C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AF2EEE-13F7-4008-A90C-A7EB70CDA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87ADDA-DDDF-4C34-AED5-2128AFCC0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DD7BD8-C923-4E6C-9A56-11CE8CCB5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468362-8D39-4F35-B364-C988C05F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CAE6C8-3512-4FF5-B976-29ADF0F2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6642E8-B63F-483C-A7F5-085CD912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91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153193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CD723-2887-4ECF-BA78-09C2D1B6A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403661-7798-4D42-9BBF-1FBA5220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9542A3-8856-46CC-A302-73E959CC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BBE698-9CB0-4C22-8C55-455C2B32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3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B842CE-3810-46F2-9CAD-66C160E1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15427A-A3FC-4130-99FC-6461396D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855AFD-DA2C-4524-950E-20A1EAF2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52A93-C30F-4CFB-A129-F8DDBDD2C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EFED9-4650-417A-8D4B-A81F65D11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B62E07-F350-4F60-819B-D2DBC3156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2FB424-F453-4923-BEB8-61D55057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6730CE-604D-4825-B340-8D206AB5F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666FBA-1027-44D1-8E0B-9C8693EC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7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8EEEE8-6F1C-4177-B4A2-CC609570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FD24EB-B05A-4030-BE82-559DA61D0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158AC-3F75-4782-905A-C2955209C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4E51C-B697-4204-8D49-7EC5EBD78CAC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F729E3-FB09-4D79-8313-1B70BEBD1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2BE94-D02C-4DDC-B33C-506715742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6ED7-8542-4C5A-A743-966FBCA27EE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3" y="1"/>
            <a:ext cx="1268627" cy="2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6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4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19C5794B-BD3B-4923-B988-62F567F92A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" t="63281" r="50010" b="-318"/>
          <a:stretch/>
        </p:blipFill>
        <p:spPr>
          <a:xfrm rot="16200000">
            <a:off x="9811657" y="4492171"/>
            <a:ext cx="2307771" cy="25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0E166DB-6A64-440D-A0AB-ACFBD2AED1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40" r="76987"/>
          <a:stretch/>
        </p:blipFill>
        <p:spPr>
          <a:xfrm rot="16200000">
            <a:off x="11094464" y="5769536"/>
            <a:ext cx="1052071" cy="119742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F7DAE86-2B6C-45B2-9FC0-634B90D67DE4}"/>
              </a:ext>
            </a:extLst>
          </p:cNvPr>
          <p:cNvGrpSpPr/>
          <p:nvPr/>
        </p:nvGrpSpPr>
        <p:grpSpPr>
          <a:xfrm>
            <a:off x="-20104" y="-37026"/>
            <a:ext cx="2834318" cy="3121037"/>
            <a:chOff x="-20103" y="-36298"/>
            <a:chExt cx="2471203" cy="2721189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6853740-1810-4C67-8DAA-65A1C11E7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19" b="62963"/>
            <a:stretch/>
          </p:blipFill>
          <p:spPr>
            <a:xfrm>
              <a:off x="145" y="-12700"/>
              <a:ext cx="2450955" cy="269759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E3BE4B8-4947-40A3-BCFD-2CD299711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71" b="72275"/>
            <a:stretch/>
          </p:blipFill>
          <p:spPr>
            <a:xfrm>
              <a:off x="-20102" y="-31351"/>
              <a:ext cx="1802896" cy="203603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8BEB951-9EDC-4BDB-8EB2-4F8D4ADAC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4" b="79471"/>
            <a:stretch/>
          </p:blipFill>
          <p:spPr>
            <a:xfrm>
              <a:off x="-20103" y="-36298"/>
              <a:ext cx="1266688" cy="1507593"/>
            </a:xfrm>
            <a:prstGeom prst="rect">
              <a:avLst/>
            </a:prstGeom>
          </p:spPr>
        </p:pic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F8782F38-BCDB-4D48-8259-968DB0ED13D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66" r="86194"/>
          <a:stretch/>
        </p:blipFill>
        <p:spPr>
          <a:xfrm rot="16200000">
            <a:off x="11517193" y="6183193"/>
            <a:ext cx="631156" cy="79102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3F5431C-290F-4C58-BF33-ADE8BF808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1" t="96508" r="-1"/>
          <a:stretch/>
        </p:blipFill>
        <p:spPr>
          <a:xfrm>
            <a:off x="634715" y="6272765"/>
            <a:ext cx="10108985" cy="6239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92C200F-FE10-4097-9957-BEF688AFA1B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57" t="10159" r="-164" b="73755"/>
          <a:stretch/>
        </p:blipFill>
        <p:spPr>
          <a:xfrm>
            <a:off x="10770914" y="-727788"/>
            <a:ext cx="1448300" cy="396869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4E5101F-357F-4258-9232-8D764C06686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6" t="59916" r="-309" b="28925"/>
          <a:stretch/>
        </p:blipFill>
        <p:spPr>
          <a:xfrm rot="10800000">
            <a:off x="-46064" y="3617008"/>
            <a:ext cx="1831234" cy="329904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3DCA88D-12EA-420D-A27C-0DE652F42D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t="71667" r="66946" b="14706"/>
          <a:stretch/>
        </p:blipFill>
        <p:spPr>
          <a:xfrm>
            <a:off x="10127628" y="4366544"/>
            <a:ext cx="1448299" cy="1590714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939AC63-BB7E-4EF0-B1A3-92A32846B904}"/>
              </a:ext>
            </a:extLst>
          </p:cNvPr>
          <p:cNvSpPr txBox="1"/>
          <p:nvPr/>
        </p:nvSpPr>
        <p:spPr>
          <a:xfrm>
            <a:off x="1794242" y="2477181"/>
            <a:ext cx="8752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结课</a:t>
            </a:r>
            <a:r>
              <a:rPr lang="zh-CN" altLang="en-US" sz="80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答辩</a:t>
            </a:r>
            <a:endParaRPr lang="zh-CN" altLang="en-US" sz="8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E15EEB7-48F8-4E70-8997-8B1E372D3D75}"/>
              </a:ext>
            </a:extLst>
          </p:cNvPr>
          <p:cNvSpPr txBox="1"/>
          <p:nvPr/>
        </p:nvSpPr>
        <p:spPr>
          <a:xfrm>
            <a:off x="1780798" y="1740029"/>
            <a:ext cx="4419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 smtClean="0">
                <a:solidFill>
                  <a:srgbClr val="FF5729"/>
                </a:solidFill>
                <a:cs typeface="+mn-ea"/>
                <a:sym typeface="+mn-lt"/>
              </a:rPr>
              <a:t>互联网</a:t>
            </a:r>
            <a:r>
              <a:rPr lang="en-US" altLang="zh-CN" sz="4400" b="1" dirty="0" smtClean="0">
                <a:solidFill>
                  <a:srgbClr val="FF5729"/>
                </a:solidFill>
                <a:cs typeface="+mn-ea"/>
                <a:sym typeface="+mn-lt"/>
              </a:rPr>
              <a:t>2202</a:t>
            </a:r>
            <a:endParaRPr lang="zh-CN" altLang="en-US" sz="4400" b="1" dirty="0">
              <a:solidFill>
                <a:srgbClr val="FF5729"/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693D5DA-0D06-4E5A-B93C-C0A99DA6E146}"/>
              </a:ext>
            </a:extLst>
          </p:cNvPr>
          <p:cNvGrpSpPr/>
          <p:nvPr/>
        </p:nvGrpSpPr>
        <p:grpSpPr>
          <a:xfrm>
            <a:off x="2988258" y="4722550"/>
            <a:ext cx="6215484" cy="369332"/>
            <a:chOff x="2820442" y="4630115"/>
            <a:chExt cx="6215484" cy="369332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973A39F-122D-4F1A-9D19-9E0AE1B71185}"/>
                </a:ext>
              </a:extLst>
            </p:cNvPr>
            <p:cNvSpPr txBox="1"/>
            <p:nvPr/>
          </p:nvSpPr>
          <p:spPr>
            <a:xfrm>
              <a:off x="2820442" y="4630115"/>
              <a:ext cx="233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答辩人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：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梁栋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1D4A5A2-AD67-47C1-A07E-4BF83779C79C}"/>
                </a:ext>
              </a:extLst>
            </p:cNvPr>
            <p:cNvSpPr txBox="1"/>
            <p:nvPr/>
          </p:nvSpPr>
          <p:spPr>
            <a:xfrm>
              <a:off x="6465341" y="4630115"/>
              <a:ext cx="2570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日 期：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2022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9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月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DBE8BC1A-31F1-494D-AC28-96DDAA02BABB}"/>
              </a:ext>
            </a:extLst>
          </p:cNvPr>
          <p:cNvSpPr txBox="1"/>
          <p:nvPr/>
        </p:nvSpPr>
        <p:spPr>
          <a:xfrm>
            <a:off x="1845239" y="3862777"/>
            <a:ext cx="850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/>
              <a:t>Session in reply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8D9B59B-0797-4C51-BE5C-5737FCA3D0C6}"/>
              </a:ext>
            </a:extLst>
          </p:cNvPr>
          <p:cNvGrpSpPr/>
          <p:nvPr/>
        </p:nvGrpSpPr>
        <p:grpSpPr>
          <a:xfrm>
            <a:off x="6768697" y="1973921"/>
            <a:ext cx="2232248" cy="288032"/>
            <a:chOff x="2639616" y="1484784"/>
            <a:chExt cx="2232248" cy="288032"/>
          </a:xfrm>
        </p:grpSpPr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94CF64D7-4D9A-4EEE-9ABD-73712409DD03}"/>
                </a:ext>
              </a:extLst>
            </p:cNvPr>
            <p:cNvSpPr/>
            <p:nvPr/>
          </p:nvSpPr>
          <p:spPr>
            <a:xfrm flipV="1">
              <a:off x="2639616" y="1556792"/>
              <a:ext cx="2232248" cy="54211"/>
            </a:xfrm>
            <a:prstGeom prst="parallelogram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FF5729">
                    <a:alpha val="60000"/>
                  </a:srgbClr>
                </a:gs>
                <a:gs pos="100000">
                  <a:srgbClr val="FF572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3C8AD96-9C6D-41DE-8468-43648E6F6371}"/>
                </a:ext>
              </a:extLst>
            </p:cNvPr>
            <p:cNvCxnSpPr>
              <a:cxnSpLocks/>
            </p:cNvCxnSpPr>
            <p:nvPr/>
          </p:nvCxnSpPr>
          <p:spPr>
            <a:xfrm>
              <a:off x="2855640" y="1484784"/>
              <a:ext cx="1008112" cy="0"/>
            </a:xfrm>
            <a:prstGeom prst="lin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FF5729">
                    <a:alpha val="60000"/>
                  </a:srgbClr>
                </a:gs>
                <a:gs pos="100000">
                  <a:srgbClr val="FF5729"/>
                </a:gs>
              </a:gsLst>
            </a:gradFill>
            <a:ln w="15875" cap="rnd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200">
                    <a:srgbClr val="FF5729">
                      <a:alpha val="60000"/>
                    </a:srgbClr>
                  </a:gs>
                  <a:gs pos="100000">
                    <a:srgbClr val="FF5729"/>
                  </a:gs>
                </a:gsLst>
                <a:lin ang="10800000" scaled="1"/>
                <a:tileRect/>
              </a:gra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49A86A2-E833-4472-A766-1C955445E477}"/>
                </a:ext>
              </a:extLst>
            </p:cNvPr>
            <p:cNvCxnSpPr>
              <a:cxnSpLocks/>
            </p:cNvCxnSpPr>
            <p:nvPr/>
          </p:nvCxnSpPr>
          <p:spPr>
            <a:xfrm>
              <a:off x="3359696" y="1772816"/>
              <a:ext cx="1080120" cy="0"/>
            </a:xfrm>
            <a:prstGeom prst="lin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FF5729">
                    <a:alpha val="60000"/>
                  </a:srgbClr>
                </a:gs>
                <a:gs pos="100000">
                  <a:srgbClr val="FF5729"/>
                </a:gs>
              </a:gsLst>
            </a:gradFill>
            <a:ln w="15875" cap="rnd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200">
                    <a:srgbClr val="FF5729">
                      <a:alpha val="60000"/>
                    </a:srgbClr>
                  </a:gs>
                  <a:gs pos="100000">
                    <a:srgbClr val="FF5729"/>
                  </a:gs>
                </a:gsLst>
                <a:lin ang="10800000" scaled="1"/>
                <a:tileRect/>
              </a:gra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2988258" y="5222723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班主任：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20829" y="5231423"/>
            <a:ext cx="100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张国民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43227" y="5161901"/>
            <a:ext cx="2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授课老师：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711211" y="5161901"/>
            <a:ext cx="11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吴建丽</a:t>
            </a:r>
            <a:endParaRPr lang="zh-CN" altLang="en-US" dirty="0"/>
          </a:p>
        </p:txBody>
      </p:sp>
      <p:pic>
        <p:nvPicPr>
          <p:cNvPr id="3" name="周杰伦 - 稻香 (原版伴奏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59953" y="59485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98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 numSld="999" showWhenStopped="0">
                <p:cTn id="6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" grpId="0"/>
      <p:bldP spid="47" grpId="0"/>
      <p:bldP spid="50" grpId="0"/>
      <p:bldP spid="2" grpId="0"/>
      <p:bldP spid="6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B374742-47C5-4C29-8132-6A5AB7CAF8FB}"/>
              </a:ext>
            </a:extLst>
          </p:cNvPr>
          <p:cNvGrpSpPr/>
          <p:nvPr/>
        </p:nvGrpSpPr>
        <p:grpSpPr>
          <a:xfrm>
            <a:off x="10644415" y="3429000"/>
            <a:ext cx="4233588" cy="4781039"/>
            <a:chOff x="11376412" y="-203945"/>
            <a:chExt cx="2957732" cy="334019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199DB1B-EF6B-4F12-A7B3-B224623B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71" b="72275"/>
            <a:stretch/>
          </p:blipFill>
          <p:spPr>
            <a:xfrm rot="19185490">
              <a:off x="11376412" y="-203945"/>
              <a:ext cx="2957732" cy="3340199"/>
            </a:xfrm>
            <a:prstGeom prst="rect">
              <a:avLst/>
            </a:prstGeom>
            <a:effectLst>
              <a:outerShdw blurRad="63500" sx="104000" sy="104000" algn="ctr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99F39E5-7FAF-4C3A-86A5-DC5B4F10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4" b="79471"/>
            <a:stretch/>
          </p:blipFill>
          <p:spPr>
            <a:xfrm rot="13803561" flipH="1">
              <a:off x="11533637" y="55374"/>
              <a:ext cx="2643285" cy="258093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63B4C0-35D6-4140-9EA7-0EB85F391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t="71667" r="66946" b="14706"/>
          <a:stretch/>
        </p:blipFill>
        <p:spPr>
          <a:xfrm>
            <a:off x="10959958" y="235838"/>
            <a:ext cx="1333642" cy="146478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CC36A8C5-F1C5-46A2-86BD-C855E88DF5CE}"/>
              </a:ext>
            </a:extLst>
          </p:cNvPr>
          <p:cNvGrpSpPr/>
          <p:nvPr/>
        </p:nvGrpSpPr>
        <p:grpSpPr>
          <a:xfrm>
            <a:off x="1666875" y="1322544"/>
            <a:ext cx="8858250" cy="4212912"/>
            <a:chOff x="1666875" y="1322544"/>
            <a:chExt cx="8858250" cy="421291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D92CB94-D6FE-48FD-9DDC-BC93731B0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2" t="98254" r="-1"/>
            <a:stretch/>
          </p:blipFill>
          <p:spPr>
            <a:xfrm>
              <a:off x="1666875" y="1322544"/>
              <a:ext cx="8858250" cy="4212912"/>
            </a:xfrm>
            <a:prstGeom prst="rect">
              <a:avLst/>
            </a:prstGeom>
            <a:effectLst>
              <a:outerShdw blurRad="127000" sx="103000" sy="103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AE41AD8-80E6-4B3F-B784-3055FC567025}"/>
                </a:ext>
              </a:extLst>
            </p:cNvPr>
            <p:cNvGrpSpPr/>
            <p:nvPr/>
          </p:nvGrpSpPr>
          <p:grpSpPr>
            <a:xfrm>
              <a:off x="2334777" y="3598325"/>
              <a:ext cx="7522446" cy="1107994"/>
              <a:chOff x="2482641" y="3480281"/>
              <a:chExt cx="7522446" cy="1107994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BA3D3F-FBC4-43C4-AC5D-E2DF54B9E74A}"/>
                  </a:ext>
                </a:extLst>
              </p:cNvPr>
              <p:cNvSpPr txBox="1"/>
              <p:nvPr/>
            </p:nvSpPr>
            <p:spPr>
              <a:xfrm>
                <a:off x="3049578" y="3480281"/>
                <a:ext cx="638857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课堂总结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AB10E0-FBDF-4441-996F-446B5C894E8C}"/>
                  </a:ext>
                </a:extLst>
              </p:cNvPr>
              <p:cNvSpPr txBox="1"/>
              <p:nvPr/>
            </p:nvSpPr>
            <p:spPr>
              <a:xfrm>
                <a:off x="2482641" y="4249721"/>
                <a:ext cx="7522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classroom summary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25B26A3-6219-411C-A567-E4FB0D0A1E76}"/>
                </a:ext>
              </a:extLst>
            </p:cNvPr>
            <p:cNvGrpSpPr/>
            <p:nvPr/>
          </p:nvGrpSpPr>
          <p:grpSpPr>
            <a:xfrm>
              <a:off x="4667985" y="2042466"/>
              <a:ext cx="2856030" cy="1080545"/>
              <a:chOff x="4815849" y="2042466"/>
              <a:chExt cx="2856030" cy="1080545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DF134C-0459-4C6A-8A4C-82681F1AC317}"/>
                  </a:ext>
                </a:extLst>
              </p:cNvPr>
              <p:cNvSpPr txBox="1"/>
              <p:nvPr/>
            </p:nvSpPr>
            <p:spPr>
              <a:xfrm>
                <a:off x="5198835" y="2784457"/>
                <a:ext cx="20900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PART ONE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795AE3-724E-4E51-970C-802A0CE6F42B}"/>
                  </a:ext>
                </a:extLst>
              </p:cNvPr>
              <p:cNvSpPr txBox="1"/>
              <p:nvPr/>
            </p:nvSpPr>
            <p:spPr>
              <a:xfrm>
                <a:off x="4815849" y="2042466"/>
                <a:ext cx="28560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第四部分</a:t>
                </a:r>
              </a:p>
            </p:txBody>
          </p: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968B198-AF58-4254-8335-FBEF4CBA8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t="71667" r="66946" b="14706"/>
          <a:stretch/>
        </p:blipFill>
        <p:spPr>
          <a:xfrm>
            <a:off x="2623128" y="5535456"/>
            <a:ext cx="1907002" cy="20945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4F0F91-7A40-4D3D-8AB5-204AB9123D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3" t="59916" r="-308" b="28925"/>
          <a:stretch/>
        </p:blipFill>
        <p:spPr>
          <a:xfrm rot="16200000">
            <a:off x="1588501" y="-630194"/>
            <a:ext cx="633892" cy="169384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630A8BD-BCF9-4AA3-93BC-B04A03ED59A6}"/>
              </a:ext>
            </a:extLst>
          </p:cNvPr>
          <p:cNvGrpSpPr/>
          <p:nvPr/>
        </p:nvGrpSpPr>
        <p:grpSpPr>
          <a:xfrm rot="10800000">
            <a:off x="-1507105" y="1135306"/>
            <a:ext cx="2287908" cy="2583760"/>
            <a:chOff x="11376412" y="-203945"/>
            <a:chExt cx="2957732" cy="334019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8F78456-1C01-4016-9A96-12F5C2015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71" b="72275"/>
            <a:stretch/>
          </p:blipFill>
          <p:spPr>
            <a:xfrm rot="19185490">
              <a:off x="11376412" y="-203945"/>
              <a:ext cx="2957732" cy="3340199"/>
            </a:xfrm>
            <a:prstGeom prst="rect">
              <a:avLst/>
            </a:prstGeom>
            <a:effectLst>
              <a:outerShdw blurRad="63500" sx="104000" sy="104000" algn="ctr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1AA29CE-0A13-4607-9E24-8C9F987F0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4" b="79471"/>
            <a:stretch/>
          </p:blipFill>
          <p:spPr>
            <a:xfrm rot="13803561" flipH="1">
              <a:off x="11533637" y="55374"/>
              <a:ext cx="2643285" cy="2580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003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5A3FEAF-9B88-4BDD-8CBE-167776EE1743}"/>
              </a:ext>
            </a:extLst>
          </p:cNvPr>
          <p:cNvGrpSpPr/>
          <p:nvPr/>
        </p:nvGrpSpPr>
        <p:grpSpPr>
          <a:xfrm>
            <a:off x="1014165" y="292886"/>
            <a:ext cx="3879568" cy="712452"/>
            <a:chOff x="849278" y="200401"/>
            <a:chExt cx="3879568" cy="71245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2C05F64-FEAA-46B3-81AA-78949A7655E3}"/>
                </a:ext>
              </a:extLst>
            </p:cNvPr>
            <p:cNvSpPr txBox="1"/>
            <p:nvPr/>
          </p:nvSpPr>
          <p:spPr>
            <a:xfrm>
              <a:off x="849278" y="200401"/>
              <a:ext cx="3502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课堂总结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815818C-9C8D-4797-B0A6-2F86944987D7}"/>
                </a:ext>
              </a:extLst>
            </p:cNvPr>
            <p:cNvSpPr txBox="1"/>
            <p:nvPr/>
          </p:nvSpPr>
          <p:spPr>
            <a:xfrm>
              <a:off x="921286" y="677981"/>
              <a:ext cx="3807560" cy="234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endParaRPr lang="zh-CN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0" y="1355241"/>
            <a:ext cx="1219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20000"/>
            <a:r>
              <a:rPr lang="zh-CN" altLang="en-US" dirty="0"/>
              <a:t>在社会信息化程度日益提高的今天</a:t>
            </a:r>
            <a:r>
              <a:rPr lang="en-US" altLang="zh-CN" dirty="0"/>
              <a:t>,office</a:t>
            </a:r>
            <a:r>
              <a:rPr lang="zh-CN" altLang="en-US" dirty="0"/>
              <a:t>已经无处不在了。作为一名学习计算机科学与技术的大学生，有着这样学习</a:t>
            </a:r>
            <a:r>
              <a:rPr lang="en-US" altLang="zh-CN" dirty="0"/>
              <a:t>Office</a:t>
            </a:r>
            <a:r>
              <a:rPr lang="zh-CN" altLang="en-US" dirty="0"/>
              <a:t>课程的机会非常难得，在课堂学习了理论知识，在课后中应用理论，理解理论。通过这次学习</a:t>
            </a:r>
            <a:r>
              <a:rPr lang="en-US" altLang="zh-CN" dirty="0"/>
              <a:t>Office</a:t>
            </a:r>
            <a:r>
              <a:rPr lang="zh-CN" altLang="en-US" dirty="0"/>
              <a:t>课程，我收获了很多，一方面理解懂到了许多以前没懂的专业知识与理论知识的应用，另一方面还提高了自我动手的能力。本次</a:t>
            </a:r>
            <a:r>
              <a:rPr lang="en-US" altLang="zh-CN" dirty="0"/>
              <a:t>Office</a:t>
            </a:r>
            <a:r>
              <a:rPr lang="zh-CN" altLang="en-US" dirty="0"/>
              <a:t>课程学习，是对我自己潜力的进一步锻炼，也是一种考验。从中获得的诸多收获，也是很可贵的，是十分有好处的。在</a:t>
            </a:r>
            <a:r>
              <a:rPr lang="en-US" altLang="zh-CN" dirty="0"/>
              <a:t>Office</a:t>
            </a:r>
            <a:r>
              <a:rPr lang="zh-CN" altLang="en-US" dirty="0"/>
              <a:t>课程学习中我学到了许多新的知识。是一个让我把书本上的理论知识运用于实践中的好机会，原先，学的时候会感叹学的资料太难懂，此刻想来，有些其实并不难，关键在于理解。在这次</a:t>
            </a:r>
            <a:r>
              <a:rPr lang="en-US" altLang="zh-CN" dirty="0"/>
              <a:t>Office</a:t>
            </a:r>
            <a:r>
              <a:rPr lang="zh-CN" altLang="en-US" dirty="0"/>
              <a:t>课程学习中还锻炼了我其他方面的潜力，提高了我的综合素质。首先，它锻炼了我做实验的潜力，提高了独立思考问题、自我动手操作的潜力，在</a:t>
            </a:r>
            <a:r>
              <a:rPr lang="en-US" altLang="zh-CN" dirty="0"/>
              <a:t>Office</a:t>
            </a:r>
            <a:r>
              <a:rPr lang="zh-CN" altLang="en-US" dirty="0"/>
              <a:t>课程学习的过程中，复习了以前学习过的知识，并掌握了一些应用知识的技巧等。也明白老师为什么要求我们做好这个课程设计的原因。他是为了教会我们如何运用所学的知识去解决实际的问题</a:t>
            </a:r>
            <a:r>
              <a:rPr lang="en-US" altLang="zh-CN" dirty="0"/>
              <a:t>,</a:t>
            </a:r>
            <a:r>
              <a:rPr lang="zh-CN" altLang="en-US" dirty="0"/>
              <a:t>提高我们的动手能力。在</a:t>
            </a:r>
            <a:r>
              <a:rPr lang="en-US" altLang="zh-CN" dirty="0"/>
              <a:t>Office</a:t>
            </a:r>
            <a:r>
              <a:rPr lang="zh-CN" altLang="en-US" dirty="0"/>
              <a:t>课程学习中</a:t>
            </a:r>
            <a:r>
              <a:rPr lang="en-US" altLang="zh-CN" dirty="0"/>
              <a:t>,</a:t>
            </a:r>
            <a:r>
              <a:rPr lang="zh-CN" altLang="en-US" dirty="0"/>
              <a:t>我不但学会了如何分析</a:t>
            </a:r>
            <a:r>
              <a:rPr lang="en-US" altLang="zh-CN" dirty="0"/>
              <a:t>office,</a:t>
            </a:r>
            <a:r>
              <a:rPr lang="zh-CN" altLang="en-US" dirty="0"/>
              <a:t>如何设计</a:t>
            </a:r>
            <a:r>
              <a:rPr lang="en-US" altLang="zh-CN" dirty="0"/>
              <a:t>office,</a:t>
            </a:r>
            <a:r>
              <a:rPr lang="zh-CN" altLang="en-US" dirty="0"/>
              <a:t>还有如何写出规范实验报告以及做实验所需要的严谨精神。实验过程中培养了我在实践中研究问题</a:t>
            </a:r>
            <a:r>
              <a:rPr lang="en-US" altLang="zh-CN" dirty="0"/>
              <a:t>,</a:t>
            </a:r>
            <a:r>
              <a:rPr lang="zh-CN" altLang="en-US" dirty="0"/>
              <a:t>分析问题和解决问题的能力以及培养了良好的学习素质和科学道德</a:t>
            </a:r>
            <a:r>
              <a:rPr lang="en-US" altLang="zh-CN" dirty="0"/>
              <a:t>,</a:t>
            </a:r>
            <a:r>
              <a:rPr lang="zh-CN" altLang="en-US" dirty="0"/>
              <a:t>例如交流能力、独立思考、测试前沿信息的捕获能力等</a:t>
            </a:r>
            <a:r>
              <a:rPr lang="en-US" altLang="zh-CN" dirty="0"/>
              <a:t>;</a:t>
            </a:r>
            <a:r>
              <a:rPr lang="zh-CN" altLang="en-US" dirty="0"/>
              <a:t>提高了自己动手能力</a:t>
            </a:r>
            <a:r>
              <a:rPr lang="en-US" altLang="zh-CN" dirty="0"/>
              <a:t>,</a:t>
            </a:r>
            <a:r>
              <a:rPr lang="zh-CN" altLang="en-US" dirty="0"/>
              <a:t>培养理论联系实际的作风</a:t>
            </a:r>
            <a:r>
              <a:rPr lang="en-US" altLang="zh-CN" dirty="0"/>
              <a:t>,</a:t>
            </a:r>
            <a:r>
              <a:rPr lang="zh-CN" altLang="en-US" dirty="0"/>
              <a:t>增强创新意。在</a:t>
            </a:r>
            <a:r>
              <a:rPr lang="en-US" altLang="zh-CN" dirty="0"/>
              <a:t>Office</a:t>
            </a:r>
            <a:r>
              <a:rPr lang="zh-CN" altLang="en-US" dirty="0"/>
              <a:t>课程中我明白了许多：提高合作讨论能力，遇到问题及时与同学、老师沟通反馈，最终解决问题。让我意识到集体讨论问题的重要性，只有互相交流，才能更快的进步。</a:t>
            </a:r>
            <a:r>
              <a:rPr lang="en-US" altLang="zh-CN" dirty="0"/>
              <a:t>Office</a:t>
            </a:r>
            <a:r>
              <a:rPr lang="zh-CN" altLang="en-US" dirty="0"/>
              <a:t>课程让我学到了很多东西，不仅从理论上了解了</a:t>
            </a:r>
            <a:r>
              <a:rPr lang="en-US" altLang="zh-CN" dirty="0"/>
              <a:t>Office</a:t>
            </a:r>
            <a:r>
              <a:rPr lang="zh-CN" altLang="en-US" dirty="0"/>
              <a:t>课程的知识，而且实践能力也有很大的提高。在</a:t>
            </a:r>
            <a:r>
              <a:rPr lang="en-US" altLang="zh-CN" dirty="0"/>
              <a:t>Office</a:t>
            </a:r>
            <a:r>
              <a:rPr lang="zh-CN" altLang="en-US" dirty="0"/>
              <a:t>课程期间，我学会了如何更好地利用理论知识解决实际问题，理论知识与实践相结合，真正地利用所学知识。在短短的时间里，我在沟通、自学取得了显著的进步。让我对</a:t>
            </a:r>
            <a:r>
              <a:rPr lang="en-US" altLang="zh-CN" dirty="0"/>
              <a:t>Office</a:t>
            </a:r>
            <a:r>
              <a:rPr lang="zh-CN" altLang="en-US" dirty="0"/>
              <a:t>课程在方面感性有一个新的认识。我相信这些宝贵的经验将成为我未来成功的重要</a:t>
            </a:r>
            <a:r>
              <a:rPr lang="zh-CN" altLang="en-US" dirty="0" smtClean="0"/>
              <a:t>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80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19C5794B-BD3B-4923-B988-62F567F92A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" t="63281" r="50010" b="-318"/>
          <a:stretch/>
        </p:blipFill>
        <p:spPr>
          <a:xfrm rot="16200000">
            <a:off x="9811657" y="4492171"/>
            <a:ext cx="2307771" cy="254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0E166DB-6A64-440D-A0AB-ACFBD2AED1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40" r="76987"/>
          <a:stretch/>
        </p:blipFill>
        <p:spPr>
          <a:xfrm rot="16200000">
            <a:off x="11094464" y="5769536"/>
            <a:ext cx="1052071" cy="119742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F7DAE86-2B6C-45B2-9FC0-634B90D67DE4}"/>
              </a:ext>
            </a:extLst>
          </p:cNvPr>
          <p:cNvGrpSpPr/>
          <p:nvPr/>
        </p:nvGrpSpPr>
        <p:grpSpPr>
          <a:xfrm>
            <a:off x="-20104" y="-37026"/>
            <a:ext cx="2834318" cy="3121037"/>
            <a:chOff x="-20103" y="-36298"/>
            <a:chExt cx="2471203" cy="2721189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A6853740-1810-4C67-8DAA-65A1C11E7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19" b="62963"/>
            <a:stretch/>
          </p:blipFill>
          <p:spPr>
            <a:xfrm>
              <a:off x="145" y="-12700"/>
              <a:ext cx="2450955" cy="269759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E3BE4B8-4947-40A3-BCFD-2CD299711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71" b="72275"/>
            <a:stretch/>
          </p:blipFill>
          <p:spPr>
            <a:xfrm>
              <a:off x="-20102" y="-31351"/>
              <a:ext cx="1802896" cy="203603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8BEB951-9EDC-4BDB-8EB2-4F8D4ADAC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4" b="79471"/>
            <a:stretch/>
          </p:blipFill>
          <p:spPr>
            <a:xfrm>
              <a:off x="-20103" y="-36298"/>
              <a:ext cx="1266688" cy="1507593"/>
            </a:xfrm>
            <a:prstGeom prst="rect">
              <a:avLst/>
            </a:prstGeom>
          </p:spPr>
        </p:pic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F8782F38-BCDB-4D48-8259-968DB0ED13D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66" r="86194"/>
          <a:stretch/>
        </p:blipFill>
        <p:spPr>
          <a:xfrm rot="16200000">
            <a:off x="11517193" y="6183193"/>
            <a:ext cx="631156" cy="79102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3F5431C-290F-4C58-BF33-ADE8BF808D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1" t="96508" r="-1"/>
          <a:stretch/>
        </p:blipFill>
        <p:spPr>
          <a:xfrm>
            <a:off x="634715" y="6272765"/>
            <a:ext cx="10108985" cy="6239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92C200F-FE10-4097-9957-BEF688AFA1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57" t="10159" r="-164" b="73755"/>
          <a:stretch/>
        </p:blipFill>
        <p:spPr>
          <a:xfrm>
            <a:off x="10770914" y="-727788"/>
            <a:ext cx="1448300" cy="396869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4E5101F-357F-4258-9232-8D764C0668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6" t="59916" r="-309" b="28925"/>
          <a:stretch/>
        </p:blipFill>
        <p:spPr>
          <a:xfrm rot="10800000">
            <a:off x="-46064" y="3617008"/>
            <a:ext cx="1831234" cy="329904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3DCA88D-12EA-420D-A27C-0DE652F42D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t="71667" r="66946" b="14706"/>
          <a:stretch/>
        </p:blipFill>
        <p:spPr>
          <a:xfrm>
            <a:off x="10127628" y="4366544"/>
            <a:ext cx="1448299" cy="1590714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0939AC63-BB7E-4EF0-B1A3-92A32846B904}"/>
              </a:ext>
            </a:extLst>
          </p:cNvPr>
          <p:cNvSpPr txBox="1"/>
          <p:nvPr/>
        </p:nvSpPr>
        <p:spPr>
          <a:xfrm>
            <a:off x="1794242" y="2477181"/>
            <a:ext cx="8752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请老师批评指正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E15EEB7-48F8-4E70-8997-8B1E372D3D75}"/>
              </a:ext>
            </a:extLst>
          </p:cNvPr>
          <p:cNvSpPr txBox="1"/>
          <p:nvPr/>
        </p:nvSpPr>
        <p:spPr>
          <a:xfrm>
            <a:off x="1780798" y="1740029"/>
            <a:ext cx="4419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b="1" dirty="0" smtClean="0">
                <a:solidFill>
                  <a:srgbClr val="FF5729"/>
                </a:solidFill>
                <a:cs typeface="+mn-ea"/>
                <a:sym typeface="+mn-lt"/>
              </a:rPr>
              <a:t>2022</a:t>
            </a:r>
            <a:r>
              <a:rPr lang="zh-CN" altLang="en-US" sz="4400" b="1" dirty="0" smtClean="0">
                <a:solidFill>
                  <a:srgbClr val="FF5729"/>
                </a:solidFill>
                <a:cs typeface="+mn-ea"/>
                <a:sym typeface="+mn-lt"/>
              </a:rPr>
              <a:t>届互联网</a:t>
            </a:r>
            <a:endParaRPr lang="zh-CN" altLang="en-US" sz="4400" b="1" dirty="0">
              <a:solidFill>
                <a:srgbClr val="FF5729"/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693D5DA-0D06-4E5A-B93C-C0A99DA6E146}"/>
              </a:ext>
            </a:extLst>
          </p:cNvPr>
          <p:cNvGrpSpPr/>
          <p:nvPr/>
        </p:nvGrpSpPr>
        <p:grpSpPr>
          <a:xfrm>
            <a:off x="2988258" y="4722550"/>
            <a:ext cx="6215484" cy="369332"/>
            <a:chOff x="2820442" y="4630115"/>
            <a:chExt cx="6215484" cy="369332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973A39F-122D-4F1A-9D19-9E0AE1B71185}"/>
                </a:ext>
              </a:extLst>
            </p:cNvPr>
            <p:cNvSpPr txBox="1"/>
            <p:nvPr/>
          </p:nvSpPr>
          <p:spPr>
            <a:xfrm>
              <a:off x="2820442" y="4630115"/>
              <a:ext cx="233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答辩人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：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梁栋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1D4A5A2-AD67-47C1-A07E-4BF83779C79C}"/>
                </a:ext>
              </a:extLst>
            </p:cNvPr>
            <p:cNvSpPr txBox="1"/>
            <p:nvPr/>
          </p:nvSpPr>
          <p:spPr>
            <a:xfrm>
              <a:off x="6465341" y="4630115"/>
              <a:ext cx="2570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日 期：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2022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9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月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DBE8BC1A-31F1-494D-AC28-96DDAA02BABB}"/>
              </a:ext>
            </a:extLst>
          </p:cNvPr>
          <p:cNvSpPr txBox="1"/>
          <p:nvPr/>
        </p:nvSpPr>
        <p:spPr>
          <a:xfrm>
            <a:off x="1845239" y="3862777"/>
            <a:ext cx="8501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GRADUATION THESIS DEFENSE TEMPLATEGRADUATION THESIS DEFENSE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8D9B59B-0797-4C51-BE5C-5737FCA3D0C6}"/>
              </a:ext>
            </a:extLst>
          </p:cNvPr>
          <p:cNvGrpSpPr/>
          <p:nvPr/>
        </p:nvGrpSpPr>
        <p:grpSpPr>
          <a:xfrm>
            <a:off x="6768697" y="1973921"/>
            <a:ext cx="2232248" cy="288032"/>
            <a:chOff x="2639616" y="1484784"/>
            <a:chExt cx="2232248" cy="288032"/>
          </a:xfrm>
        </p:grpSpPr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94CF64D7-4D9A-4EEE-9ABD-73712409DD03}"/>
                </a:ext>
              </a:extLst>
            </p:cNvPr>
            <p:cNvSpPr/>
            <p:nvPr/>
          </p:nvSpPr>
          <p:spPr>
            <a:xfrm flipV="1">
              <a:off x="2639616" y="1556792"/>
              <a:ext cx="2232248" cy="54211"/>
            </a:xfrm>
            <a:prstGeom prst="parallelogram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FF5729">
                    <a:alpha val="60000"/>
                  </a:srgbClr>
                </a:gs>
                <a:gs pos="100000">
                  <a:srgbClr val="FF572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3C8AD96-9C6D-41DE-8468-43648E6F6371}"/>
                </a:ext>
              </a:extLst>
            </p:cNvPr>
            <p:cNvCxnSpPr>
              <a:cxnSpLocks/>
            </p:cNvCxnSpPr>
            <p:nvPr/>
          </p:nvCxnSpPr>
          <p:spPr>
            <a:xfrm>
              <a:off x="2855640" y="1484784"/>
              <a:ext cx="1008112" cy="0"/>
            </a:xfrm>
            <a:prstGeom prst="lin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FF5729">
                    <a:alpha val="60000"/>
                  </a:srgbClr>
                </a:gs>
                <a:gs pos="100000">
                  <a:srgbClr val="FF5729"/>
                </a:gs>
              </a:gsLst>
            </a:gradFill>
            <a:ln w="15875" cap="rnd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200">
                    <a:srgbClr val="FF5729">
                      <a:alpha val="60000"/>
                    </a:srgbClr>
                  </a:gs>
                  <a:gs pos="100000">
                    <a:srgbClr val="FF5729"/>
                  </a:gs>
                </a:gsLst>
                <a:lin ang="10800000" scaled="1"/>
                <a:tileRect/>
              </a:gra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49A86A2-E833-4472-A766-1C955445E477}"/>
                </a:ext>
              </a:extLst>
            </p:cNvPr>
            <p:cNvCxnSpPr>
              <a:cxnSpLocks/>
            </p:cNvCxnSpPr>
            <p:nvPr/>
          </p:nvCxnSpPr>
          <p:spPr>
            <a:xfrm>
              <a:off x="3359696" y="1772816"/>
              <a:ext cx="1080120" cy="0"/>
            </a:xfrm>
            <a:prstGeom prst="lin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83000">
                  <a:srgbClr val="FF5729">
                    <a:alpha val="60000"/>
                  </a:srgbClr>
                </a:gs>
                <a:gs pos="100000">
                  <a:srgbClr val="FF5729"/>
                </a:gs>
              </a:gsLst>
            </a:gradFill>
            <a:ln w="15875" cap="rnd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200">
                    <a:srgbClr val="FF5729">
                      <a:alpha val="60000"/>
                    </a:srgbClr>
                  </a:gs>
                  <a:gs pos="100000">
                    <a:srgbClr val="FF5729"/>
                  </a:gs>
                </a:gsLst>
                <a:lin ang="10800000" scaled="1"/>
                <a:tileRect/>
              </a:gra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44" y="4834674"/>
            <a:ext cx="13811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3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27C76770-45D1-4FF4-8A52-3D111F237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71" b="72275"/>
          <a:stretch/>
        </p:blipFill>
        <p:spPr>
          <a:xfrm rot="19185490">
            <a:off x="11376412" y="-203945"/>
            <a:ext cx="2957732" cy="3340199"/>
          </a:xfrm>
          <a:prstGeom prst="rect">
            <a:avLst/>
          </a:prstGeom>
          <a:effectLst>
            <a:outerShdw blurRad="63500" sx="104000" sy="104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7F70B7B-23E6-4368-99B1-2674F686F1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9" b="62963"/>
          <a:stretch/>
        </p:blipFill>
        <p:spPr>
          <a:xfrm rot="2863898" flipH="1">
            <a:off x="-2762235" y="1758009"/>
            <a:ext cx="5114577" cy="46181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A322C1-DB0B-499D-B959-3FD850B355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24" b="79471"/>
          <a:stretch/>
        </p:blipFill>
        <p:spPr>
          <a:xfrm rot="13803561" flipH="1">
            <a:off x="11533637" y="55374"/>
            <a:ext cx="2643285" cy="258093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613AE85-0E54-4EBF-876D-FA6BBBBA2E8A}"/>
              </a:ext>
            </a:extLst>
          </p:cNvPr>
          <p:cNvGrpSpPr/>
          <p:nvPr/>
        </p:nvGrpSpPr>
        <p:grpSpPr>
          <a:xfrm>
            <a:off x="1652874" y="1492924"/>
            <a:ext cx="2321389" cy="1461183"/>
            <a:chOff x="3255673" y="943560"/>
            <a:chExt cx="2321389" cy="146118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603F463-4E2B-4B84-91CA-E1625D3F6127}"/>
                </a:ext>
              </a:extLst>
            </p:cNvPr>
            <p:cNvSpPr txBox="1"/>
            <p:nvPr/>
          </p:nvSpPr>
          <p:spPr>
            <a:xfrm>
              <a:off x="3255673" y="943560"/>
              <a:ext cx="232138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06F6E2-FB5F-4B8D-8E0B-92AA3718DD30}"/>
                </a:ext>
              </a:extLst>
            </p:cNvPr>
            <p:cNvSpPr txBox="1"/>
            <p:nvPr/>
          </p:nvSpPr>
          <p:spPr>
            <a:xfrm>
              <a:off x="3291239" y="2066189"/>
              <a:ext cx="2250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CATALOGUE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1007AF25-EB9E-431D-BB1E-ABE7FDCE22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1" t="96508" r="-1"/>
          <a:stretch/>
        </p:blipFill>
        <p:spPr>
          <a:xfrm>
            <a:off x="-764738" y="6375400"/>
            <a:ext cx="10793442" cy="4826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E826262-394C-454E-8D2A-F0CA6347F7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71" b="72275"/>
          <a:stretch/>
        </p:blipFill>
        <p:spPr>
          <a:xfrm rot="8286523">
            <a:off x="-1788725" y="2442605"/>
            <a:ext cx="2957732" cy="3340199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8C5C92E3-D58C-4168-B8D8-B5E3229C22B2}"/>
              </a:ext>
            </a:extLst>
          </p:cNvPr>
          <p:cNvGrpSpPr/>
          <p:nvPr/>
        </p:nvGrpSpPr>
        <p:grpSpPr>
          <a:xfrm>
            <a:off x="5015880" y="1196752"/>
            <a:ext cx="5392775" cy="1073558"/>
            <a:chOff x="4727848" y="1190208"/>
            <a:chExt cx="5392775" cy="107355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8A13E82-4820-41B2-A1E9-AC0478D8DD62}"/>
                </a:ext>
              </a:extLst>
            </p:cNvPr>
            <p:cNvSpPr txBox="1"/>
            <p:nvPr/>
          </p:nvSpPr>
          <p:spPr>
            <a:xfrm>
              <a:off x="4966354" y="1413566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F20D4EE2-4403-4CD5-806A-83B1809CFB64}"/>
                </a:ext>
              </a:extLst>
            </p:cNvPr>
            <p:cNvSpPr/>
            <p:nvPr/>
          </p:nvSpPr>
          <p:spPr>
            <a:xfrm>
              <a:off x="6386018" y="1321234"/>
              <a:ext cx="3734605" cy="830997"/>
            </a:xfrm>
            <a:prstGeom prst="roundRect">
              <a:avLst/>
            </a:prstGeom>
            <a:solidFill>
              <a:srgbClr val="FF704B"/>
            </a:solidFill>
            <a:ln>
              <a:noFill/>
            </a:ln>
            <a:effectLst>
              <a:outerShdw blurRad="355600" dist="50800" dir="5400000" algn="t" rotWithShape="0">
                <a:srgbClr val="FF572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D961439B-2955-44E5-B6CC-9EBCEEA99577}"/>
                </a:ext>
              </a:extLst>
            </p:cNvPr>
            <p:cNvGrpSpPr/>
            <p:nvPr/>
          </p:nvGrpSpPr>
          <p:grpSpPr>
            <a:xfrm>
              <a:off x="4727848" y="1190208"/>
              <a:ext cx="1150663" cy="1073558"/>
              <a:chOff x="3529344" y="1755990"/>
              <a:chExt cx="1150663" cy="107355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840E2361-C26D-4FAC-A1BA-A8B7045D980B}"/>
                  </a:ext>
                </a:extLst>
              </p:cNvPr>
              <p:cNvSpPr/>
              <p:nvPr/>
            </p:nvSpPr>
            <p:spPr>
              <a:xfrm>
                <a:off x="3630715" y="1851076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57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弧形 52">
                <a:extLst>
                  <a:ext uri="{FF2B5EF4-FFF2-40B4-BE49-F238E27FC236}">
                    <a16:creationId xmlns:a16="http://schemas.microsoft.com/office/drawing/2014/main" id="{E140BADF-FCFF-449E-BE8A-209FE5757B4E}"/>
                  </a:ext>
                </a:extLst>
              </p:cNvPr>
              <p:cNvSpPr/>
              <p:nvPr/>
            </p:nvSpPr>
            <p:spPr>
              <a:xfrm rot="17050595">
                <a:off x="3529344" y="1755990"/>
                <a:ext cx="914400" cy="914400"/>
              </a:xfrm>
              <a:prstGeom prst="arc">
                <a:avLst/>
              </a:prstGeom>
              <a:ln w="19050" cap="rnd">
                <a:gradFill>
                  <a:gsLst>
                    <a:gs pos="0">
                      <a:srgbClr val="FF5729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弧形 53">
                <a:extLst>
                  <a:ext uri="{FF2B5EF4-FFF2-40B4-BE49-F238E27FC236}">
                    <a16:creationId xmlns:a16="http://schemas.microsoft.com/office/drawing/2014/main" id="{6BC45918-906E-4229-B5E9-E51368E2661D}"/>
                  </a:ext>
                </a:extLst>
              </p:cNvPr>
              <p:cNvSpPr/>
              <p:nvPr/>
            </p:nvSpPr>
            <p:spPr>
              <a:xfrm rot="5138871">
                <a:off x="3765607" y="1915148"/>
                <a:ext cx="914400" cy="914400"/>
              </a:xfrm>
              <a:prstGeom prst="arc">
                <a:avLst/>
              </a:prstGeom>
              <a:ln w="19050" cap="rnd">
                <a:gradFill>
                  <a:gsLst>
                    <a:gs pos="0">
                      <a:srgbClr val="FF5729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825A531-0A00-474A-8710-C01DFE554CFD}"/>
              </a:ext>
            </a:extLst>
          </p:cNvPr>
          <p:cNvGrpSpPr/>
          <p:nvPr/>
        </p:nvGrpSpPr>
        <p:grpSpPr>
          <a:xfrm>
            <a:off x="5015880" y="2388554"/>
            <a:ext cx="5392775" cy="1073558"/>
            <a:chOff x="4727848" y="2382010"/>
            <a:chExt cx="5392775" cy="1073558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B316F00-0AF8-4661-A4D0-95D623DC30B2}"/>
                </a:ext>
              </a:extLst>
            </p:cNvPr>
            <p:cNvSpPr txBox="1"/>
            <p:nvPr/>
          </p:nvSpPr>
          <p:spPr>
            <a:xfrm>
              <a:off x="4880629" y="2605148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4218313-D0A1-42FE-98EC-02282ACAC369}"/>
                </a:ext>
              </a:extLst>
            </p:cNvPr>
            <p:cNvGrpSpPr/>
            <p:nvPr/>
          </p:nvGrpSpPr>
          <p:grpSpPr>
            <a:xfrm>
              <a:off x="6386018" y="2523988"/>
              <a:ext cx="3734605" cy="830997"/>
              <a:chOff x="6390181" y="2503291"/>
              <a:chExt cx="3734605" cy="830997"/>
            </a:xfrm>
          </p:grpSpPr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CEDF0CD4-D8A2-42F8-ADCA-65BB8849225C}"/>
                  </a:ext>
                </a:extLst>
              </p:cNvPr>
              <p:cNvSpPr/>
              <p:nvPr/>
            </p:nvSpPr>
            <p:spPr>
              <a:xfrm>
                <a:off x="6390181" y="2503291"/>
                <a:ext cx="3734605" cy="830997"/>
              </a:xfrm>
              <a:prstGeom prst="roundRect">
                <a:avLst/>
              </a:prstGeom>
              <a:solidFill>
                <a:srgbClr val="FF704B"/>
              </a:solidFill>
              <a:ln>
                <a:noFill/>
              </a:ln>
              <a:effectLst>
                <a:outerShdw blurRad="355600" dist="50800" dir="5400000" algn="t" rotWithShape="0">
                  <a:srgbClr val="FF572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C835D5E-6878-4E6C-BA11-21825202A0E2}"/>
                  </a:ext>
                </a:extLst>
              </p:cNvPr>
              <p:cNvSpPr txBox="1"/>
              <p:nvPr/>
            </p:nvSpPr>
            <p:spPr>
              <a:xfrm>
                <a:off x="6703212" y="2626402"/>
                <a:ext cx="184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307940F-CCAF-4F2E-9C7E-F0A83FFF76D4}"/>
                </a:ext>
              </a:extLst>
            </p:cNvPr>
            <p:cNvGrpSpPr/>
            <p:nvPr/>
          </p:nvGrpSpPr>
          <p:grpSpPr>
            <a:xfrm>
              <a:off x="4727848" y="2382010"/>
              <a:ext cx="1150663" cy="1073558"/>
              <a:chOff x="3529344" y="1755990"/>
              <a:chExt cx="1150663" cy="1073558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94D53020-C0E0-459E-854E-A19D4DB2A537}"/>
                  </a:ext>
                </a:extLst>
              </p:cNvPr>
              <p:cNvSpPr/>
              <p:nvPr/>
            </p:nvSpPr>
            <p:spPr>
              <a:xfrm>
                <a:off x="3630715" y="1851076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57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弧形 61">
                <a:extLst>
                  <a:ext uri="{FF2B5EF4-FFF2-40B4-BE49-F238E27FC236}">
                    <a16:creationId xmlns:a16="http://schemas.microsoft.com/office/drawing/2014/main" id="{339AF4FE-3BA1-4418-879B-D1BB58ED36FC}"/>
                  </a:ext>
                </a:extLst>
              </p:cNvPr>
              <p:cNvSpPr/>
              <p:nvPr/>
            </p:nvSpPr>
            <p:spPr>
              <a:xfrm rot="17050595">
                <a:off x="3529344" y="1755990"/>
                <a:ext cx="914400" cy="914400"/>
              </a:xfrm>
              <a:prstGeom prst="arc">
                <a:avLst/>
              </a:prstGeom>
              <a:ln w="19050" cap="rnd">
                <a:gradFill>
                  <a:gsLst>
                    <a:gs pos="0">
                      <a:srgbClr val="FF5729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弧形 62">
                <a:extLst>
                  <a:ext uri="{FF2B5EF4-FFF2-40B4-BE49-F238E27FC236}">
                    <a16:creationId xmlns:a16="http://schemas.microsoft.com/office/drawing/2014/main" id="{0C269363-17C0-40DE-BEBC-92C97EF7E660}"/>
                  </a:ext>
                </a:extLst>
              </p:cNvPr>
              <p:cNvSpPr/>
              <p:nvPr/>
            </p:nvSpPr>
            <p:spPr>
              <a:xfrm rot="5138871">
                <a:off x="3765607" y="1915148"/>
                <a:ext cx="914400" cy="914400"/>
              </a:xfrm>
              <a:prstGeom prst="arc">
                <a:avLst/>
              </a:prstGeom>
              <a:ln w="19050" cap="rnd">
                <a:gradFill>
                  <a:gsLst>
                    <a:gs pos="0">
                      <a:srgbClr val="FF5729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7DD8A60-BBB4-44CB-B35B-2B3910CB8174}"/>
              </a:ext>
            </a:extLst>
          </p:cNvPr>
          <p:cNvGrpSpPr/>
          <p:nvPr/>
        </p:nvGrpSpPr>
        <p:grpSpPr>
          <a:xfrm>
            <a:off x="5015880" y="3561306"/>
            <a:ext cx="5392775" cy="1073558"/>
            <a:chOff x="4727848" y="3554762"/>
            <a:chExt cx="5392775" cy="1073558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7BABB2B5-C247-4220-8B35-71A3CC5347F8}"/>
                </a:ext>
              </a:extLst>
            </p:cNvPr>
            <p:cNvSpPr txBox="1"/>
            <p:nvPr/>
          </p:nvSpPr>
          <p:spPr>
            <a:xfrm>
              <a:off x="4880629" y="3768155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EB6B336-5CA2-4E26-A218-057018EB9A2B}"/>
                </a:ext>
              </a:extLst>
            </p:cNvPr>
            <p:cNvGrpSpPr/>
            <p:nvPr/>
          </p:nvGrpSpPr>
          <p:grpSpPr>
            <a:xfrm>
              <a:off x="6386018" y="3726742"/>
              <a:ext cx="3734605" cy="830997"/>
              <a:chOff x="6392012" y="3666298"/>
              <a:chExt cx="3734605" cy="830997"/>
            </a:xfrm>
          </p:grpSpPr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FF5D47F2-EB92-4A25-9B85-2B7897E65C90}"/>
                  </a:ext>
                </a:extLst>
              </p:cNvPr>
              <p:cNvSpPr/>
              <p:nvPr/>
            </p:nvSpPr>
            <p:spPr>
              <a:xfrm>
                <a:off x="6392012" y="3666298"/>
                <a:ext cx="3734605" cy="830997"/>
              </a:xfrm>
              <a:prstGeom prst="roundRect">
                <a:avLst/>
              </a:prstGeom>
              <a:solidFill>
                <a:srgbClr val="FF704B"/>
              </a:solidFill>
              <a:ln>
                <a:noFill/>
              </a:ln>
              <a:effectLst>
                <a:outerShdw blurRad="355600" dist="50800" dir="5400000" algn="t" rotWithShape="0">
                  <a:srgbClr val="FF572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34A318B-59E0-44B9-8F8B-FD62D1F7CF82}"/>
                  </a:ext>
                </a:extLst>
              </p:cNvPr>
              <p:cNvSpPr txBox="1"/>
              <p:nvPr/>
            </p:nvSpPr>
            <p:spPr>
              <a:xfrm>
                <a:off x="6705043" y="3789409"/>
                <a:ext cx="184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CFA230C-5170-461D-8E53-CA8BC1A5AF2C}"/>
                </a:ext>
              </a:extLst>
            </p:cNvPr>
            <p:cNvGrpSpPr/>
            <p:nvPr/>
          </p:nvGrpSpPr>
          <p:grpSpPr>
            <a:xfrm>
              <a:off x="4727848" y="3554762"/>
              <a:ext cx="1150663" cy="1073558"/>
              <a:chOff x="3529344" y="1755990"/>
              <a:chExt cx="1150663" cy="1073558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81E3B00E-572C-4B3E-AA80-58F6D009EC07}"/>
                  </a:ext>
                </a:extLst>
              </p:cNvPr>
              <p:cNvSpPr/>
              <p:nvPr/>
            </p:nvSpPr>
            <p:spPr>
              <a:xfrm>
                <a:off x="3630715" y="1851076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57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弧形 70">
                <a:extLst>
                  <a:ext uri="{FF2B5EF4-FFF2-40B4-BE49-F238E27FC236}">
                    <a16:creationId xmlns:a16="http://schemas.microsoft.com/office/drawing/2014/main" id="{37F9ADB0-F367-4F0E-8273-850687D216F2}"/>
                  </a:ext>
                </a:extLst>
              </p:cNvPr>
              <p:cNvSpPr/>
              <p:nvPr/>
            </p:nvSpPr>
            <p:spPr>
              <a:xfrm rot="17050595">
                <a:off x="3529344" y="1755990"/>
                <a:ext cx="914400" cy="914400"/>
              </a:xfrm>
              <a:prstGeom prst="arc">
                <a:avLst/>
              </a:prstGeom>
              <a:ln w="19050" cap="rnd">
                <a:gradFill>
                  <a:gsLst>
                    <a:gs pos="0">
                      <a:srgbClr val="FF5729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弧形 71">
                <a:extLst>
                  <a:ext uri="{FF2B5EF4-FFF2-40B4-BE49-F238E27FC236}">
                    <a16:creationId xmlns:a16="http://schemas.microsoft.com/office/drawing/2014/main" id="{E8FB1931-5637-4D44-8D2A-216EA66E22F6}"/>
                  </a:ext>
                </a:extLst>
              </p:cNvPr>
              <p:cNvSpPr/>
              <p:nvPr/>
            </p:nvSpPr>
            <p:spPr>
              <a:xfrm rot="5138871">
                <a:off x="3765607" y="1915148"/>
                <a:ext cx="914400" cy="914400"/>
              </a:xfrm>
              <a:prstGeom prst="arc">
                <a:avLst/>
              </a:prstGeom>
              <a:ln w="19050" cap="rnd">
                <a:gradFill>
                  <a:gsLst>
                    <a:gs pos="0">
                      <a:srgbClr val="FF5729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8AD7CA8-9D50-42F8-8310-631AC23B7120}"/>
              </a:ext>
            </a:extLst>
          </p:cNvPr>
          <p:cNvGrpSpPr/>
          <p:nvPr/>
        </p:nvGrpSpPr>
        <p:grpSpPr>
          <a:xfrm>
            <a:off x="5015880" y="4811634"/>
            <a:ext cx="5392775" cy="1073558"/>
            <a:chOff x="4727848" y="4803714"/>
            <a:chExt cx="5392775" cy="1073558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4CCAB5AA-EE02-44EB-A1B2-552655FD1A1B}"/>
                </a:ext>
              </a:extLst>
            </p:cNvPr>
            <p:cNvSpPr txBox="1"/>
            <p:nvPr/>
          </p:nvSpPr>
          <p:spPr>
            <a:xfrm>
              <a:off x="4880629" y="5007362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52D045F-3C2F-45DF-8977-6F84C943D6AD}"/>
                </a:ext>
              </a:extLst>
            </p:cNvPr>
            <p:cNvGrpSpPr/>
            <p:nvPr/>
          </p:nvGrpSpPr>
          <p:grpSpPr>
            <a:xfrm>
              <a:off x="6386018" y="4929495"/>
              <a:ext cx="3734605" cy="830997"/>
              <a:chOff x="6512310" y="4905505"/>
              <a:chExt cx="3734605" cy="830997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0C23CF1B-FE3D-4776-92A8-6B1FE77C7035}"/>
                  </a:ext>
                </a:extLst>
              </p:cNvPr>
              <p:cNvSpPr/>
              <p:nvPr/>
            </p:nvSpPr>
            <p:spPr>
              <a:xfrm>
                <a:off x="6512310" y="4905505"/>
                <a:ext cx="3734605" cy="830997"/>
              </a:xfrm>
              <a:prstGeom prst="roundRect">
                <a:avLst/>
              </a:prstGeom>
              <a:solidFill>
                <a:srgbClr val="FF704B"/>
              </a:solidFill>
              <a:ln>
                <a:noFill/>
              </a:ln>
              <a:effectLst>
                <a:outerShdw blurRad="355600" dist="50800" dir="5400000" algn="t" rotWithShape="0">
                  <a:srgbClr val="FF572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D89C6E40-E95C-45B3-8F96-033726352014}"/>
                  </a:ext>
                </a:extLst>
              </p:cNvPr>
              <p:cNvSpPr txBox="1"/>
              <p:nvPr/>
            </p:nvSpPr>
            <p:spPr>
              <a:xfrm>
                <a:off x="6825341" y="5028616"/>
                <a:ext cx="184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1FDD8AD7-01F8-4B10-A57C-ED2661FFAC33}"/>
                </a:ext>
              </a:extLst>
            </p:cNvPr>
            <p:cNvGrpSpPr/>
            <p:nvPr/>
          </p:nvGrpSpPr>
          <p:grpSpPr>
            <a:xfrm>
              <a:off x="4727848" y="4803714"/>
              <a:ext cx="1150663" cy="1073558"/>
              <a:chOff x="3529344" y="1755990"/>
              <a:chExt cx="1150663" cy="1073558"/>
            </a:xfrm>
          </p:grpSpPr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32DB96AB-3884-459F-8CC2-6CC3CD852CD7}"/>
                  </a:ext>
                </a:extLst>
              </p:cNvPr>
              <p:cNvSpPr/>
              <p:nvPr/>
            </p:nvSpPr>
            <p:spPr>
              <a:xfrm>
                <a:off x="3630715" y="1851076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FF57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弧形 79">
                <a:extLst>
                  <a:ext uri="{FF2B5EF4-FFF2-40B4-BE49-F238E27FC236}">
                    <a16:creationId xmlns:a16="http://schemas.microsoft.com/office/drawing/2014/main" id="{CBA51D91-3B56-4FF8-AE70-146669330A31}"/>
                  </a:ext>
                </a:extLst>
              </p:cNvPr>
              <p:cNvSpPr/>
              <p:nvPr/>
            </p:nvSpPr>
            <p:spPr>
              <a:xfrm rot="17050595">
                <a:off x="3529344" y="1755990"/>
                <a:ext cx="914400" cy="914400"/>
              </a:xfrm>
              <a:prstGeom prst="arc">
                <a:avLst/>
              </a:prstGeom>
              <a:ln w="19050" cap="rnd">
                <a:gradFill>
                  <a:gsLst>
                    <a:gs pos="0">
                      <a:srgbClr val="FF5729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弧形 80">
                <a:extLst>
                  <a:ext uri="{FF2B5EF4-FFF2-40B4-BE49-F238E27FC236}">
                    <a16:creationId xmlns:a16="http://schemas.microsoft.com/office/drawing/2014/main" id="{FD8121FD-FCF5-4A05-BA38-B630C0766A4B}"/>
                  </a:ext>
                </a:extLst>
              </p:cNvPr>
              <p:cNvSpPr/>
              <p:nvPr/>
            </p:nvSpPr>
            <p:spPr>
              <a:xfrm rot="5138871">
                <a:off x="3765607" y="1915148"/>
                <a:ext cx="914400" cy="914400"/>
              </a:xfrm>
              <a:prstGeom prst="arc">
                <a:avLst/>
              </a:prstGeom>
              <a:ln w="19050" cap="rnd">
                <a:gradFill>
                  <a:gsLst>
                    <a:gs pos="0">
                      <a:srgbClr val="FF5729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6743420" y="1376309"/>
            <a:ext cx="3534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自我介绍</a:t>
            </a:r>
            <a:endParaRPr lang="zh-CN" altLang="en-US" sz="4400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9214" y="2611692"/>
            <a:ext cx="3285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课堂收获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05165" y="3727985"/>
            <a:ext cx="3008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作品展示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91424" y="5015282"/>
            <a:ext cx="2934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课堂总结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26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5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B374742-47C5-4C29-8132-6A5AB7CAF8FB}"/>
              </a:ext>
            </a:extLst>
          </p:cNvPr>
          <p:cNvGrpSpPr/>
          <p:nvPr/>
        </p:nvGrpSpPr>
        <p:grpSpPr>
          <a:xfrm>
            <a:off x="10644415" y="3429000"/>
            <a:ext cx="4233588" cy="4781039"/>
            <a:chOff x="11376412" y="-203945"/>
            <a:chExt cx="2957732" cy="334019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199DB1B-EF6B-4F12-A7B3-B224623B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71" b="72275"/>
            <a:stretch/>
          </p:blipFill>
          <p:spPr>
            <a:xfrm rot="19185490">
              <a:off x="11376412" y="-203945"/>
              <a:ext cx="2957732" cy="3340199"/>
            </a:xfrm>
            <a:prstGeom prst="rect">
              <a:avLst/>
            </a:prstGeom>
            <a:effectLst>
              <a:outerShdw blurRad="63500" sx="104000" sy="104000" algn="ctr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99F39E5-7FAF-4C3A-86A5-DC5B4F10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4" b="79471"/>
            <a:stretch/>
          </p:blipFill>
          <p:spPr>
            <a:xfrm rot="13803561" flipH="1">
              <a:off x="11533637" y="55374"/>
              <a:ext cx="2643285" cy="258093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63B4C0-35D6-4140-9EA7-0EB85F391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t="71667" r="66946" b="14706"/>
          <a:stretch/>
        </p:blipFill>
        <p:spPr>
          <a:xfrm>
            <a:off x="10959958" y="235838"/>
            <a:ext cx="1333642" cy="146478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CC36A8C5-F1C5-46A2-86BD-C855E88DF5CE}"/>
              </a:ext>
            </a:extLst>
          </p:cNvPr>
          <p:cNvGrpSpPr/>
          <p:nvPr/>
        </p:nvGrpSpPr>
        <p:grpSpPr>
          <a:xfrm>
            <a:off x="1666875" y="1322544"/>
            <a:ext cx="8858250" cy="4212912"/>
            <a:chOff x="1666875" y="1322544"/>
            <a:chExt cx="8858250" cy="421291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D92CB94-D6FE-48FD-9DDC-BC93731B0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2" t="98254" r="-1"/>
            <a:stretch/>
          </p:blipFill>
          <p:spPr>
            <a:xfrm>
              <a:off x="1666875" y="1322544"/>
              <a:ext cx="8858250" cy="4212912"/>
            </a:xfrm>
            <a:prstGeom prst="rect">
              <a:avLst/>
            </a:prstGeom>
            <a:effectLst>
              <a:outerShdw blurRad="127000" sx="103000" sy="103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AE41AD8-80E6-4B3F-B784-3055FC567025}"/>
                </a:ext>
              </a:extLst>
            </p:cNvPr>
            <p:cNvGrpSpPr/>
            <p:nvPr/>
          </p:nvGrpSpPr>
          <p:grpSpPr>
            <a:xfrm>
              <a:off x="2334777" y="3598324"/>
              <a:ext cx="7522446" cy="1107995"/>
              <a:chOff x="2482641" y="3480280"/>
              <a:chExt cx="7522446" cy="110799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BA3D3F-FBC4-43C4-AC5D-E2DF54B9E74A}"/>
                  </a:ext>
                </a:extLst>
              </p:cNvPr>
              <p:cNvSpPr txBox="1"/>
              <p:nvPr/>
            </p:nvSpPr>
            <p:spPr>
              <a:xfrm>
                <a:off x="3026436" y="3480280"/>
                <a:ext cx="638857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自我介绍</a:t>
                </a:r>
                <a:endParaRPr lang="zh-CN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AB10E0-FBDF-4441-996F-446B5C894E8C}"/>
                  </a:ext>
                </a:extLst>
              </p:cNvPr>
              <p:cNvSpPr txBox="1"/>
              <p:nvPr/>
            </p:nvSpPr>
            <p:spPr>
              <a:xfrm>
                <a:off x="2482641" y="4249721"/>
                <a:ext cx="7522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introduce yourself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25B26A3-6219-411C-A567-E4FB0D0A1E76}"/>
                </a:ext>
              </a:extLst>
            </p:cNvPr>
            <p:cNvGrpSpPr/>
            <p:nvPr/>
          </p:nvGrpSpPr>
          <p:grpSpPr>
            <a:xfrm>
              <a:off x="4667985" y="2042466"/>
              <a:ext cx="2856030" cy="1080545"/>
              <a:chOff x="4815849" y="2042466"/>
              <a:chExt cx="2856030" cy="1080545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DF134C-0459-4C6A-8A4C-82681F1AC317}"/>
                  </a:ext>
                </a:extLst>
              </p:cNvPr>
              <p:cNvSpPr txBox="1"/>
              <p:nvPr/>
            </p:nvSpPr>
            <p:spPr>
              <a:xfrm>
                <a:off x="5198835" y="2784457"/>
                <a:ext cx="20900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PART ONE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795AE3-724E-4E51-970C-802A0CE6F42B}"/>
                  </a:ext>
                </a:extLst>
              </p:cNvPr>
              <p:cNvSpPr txBox="1"/>
              <p:nvPr/>
            </p:nvSpPr>
            <p:spPr>
              <a:xfrm>
                <a:off x="4815849" y="2042466"/>
                <a:ext cx="28560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第一部分</a:t>
                </a:r>
              </a:p>
            </p:txBody>
          </p: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968B198-AF58-4254-8335-FBEF4CBA8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t="71667" r="66946" b="14706"/>
          <a:stretch/>
        </p:blipFill>
        <p:spPr>
          <a:xfrm>
            <a:off x="2623128" y="5535456"/>
            <a:ext cx="1907002" cy="20945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4F0F91-7A40-4D3D-8AB5-204AB9123D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3" t="59916" r="-308" b="28925"/>
          <a:stretch/>
        </p:blipFill>
        <p:spPr>
          <a:xfrm rot="16200000">
            <a:off x="1488955" y="-573462"/>
            <a:ext cx="633892" cy="169384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630A8BD-BCF9-4AA3-93BC-B04A03ED59A6}"/>
              </a:ext>
            </a:extLst>
          </p:cNvPr>
          <p:cNvGrpSpPr/>
          <p:nvPr/>
        </p:nvGrpSpPr>
        <p:grpSpPr>
          <a:xfrm rot="10800000">
            <a:off x="-1507105" y="1135306"/>
            <a:ext cx="2287908" cy="2583760"/>
            <a:chOff x="11376412" y="-203945"/>
            <a:chExt cx="2957732" cy="334019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8F78456-1C01-4016-9A96-12F5C2015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71" b="72275"/>
            <a:stretch/>
          </p:blipFill>
          <p:spPr>
            <a:xfrm rot="19185490">
              <a:off x="11376412" y="-203945"/>
              <a:ext cx="2957732" cy="3340199"/>
            </a:xfrm>
            <a:prstGeom prst="rect">
              <a:avLst/>
            </a:prstGeom>
            <a:effectLst>
              <a:outerShdw blurRad="63500" sx="104000" sy="104000" algn="ctr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1AA29CE-0A13-4607-9E24-8C9F987F0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4" b="79471"/>
            <a:stretch/>
          </p:blipFill>
          <p:spPr>
            <a:xfrm rot="13803561" flipH="1">
              <a:off x="11533637" y="55374"/>
              <a:ext cx="2643285" cy="2580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7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512A15C-A8C5-4C74-92BD-A9BE17828EB3}"/>
              </a:ext>
            </a:extLst>
          </p:cNvPr>
          <p:cNvGrpSpPr/>
          <p:nvPr/>
        </p:nvGrpSpPr>
        <p:grpSpPr>
          <a:xfrm>
            <a:off x="498735" y="292886"/>
            <a:ext cx="4394998" cy="712452"/>
            <a:chOff x="498735" y="292886"/>
            <a:chExt cx="4394998" cy="71245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5A3FEAF-9B88-4BDD-8CBE-167776EE1743}"/>
                </a:ext>
              </a:extLst>
            </p:cNvPr>
            <p:cNvGrpSpPr/>
            <p:nvPr/>
          </p:nvGrpSpPr>
          <p:grpSpPr>
            <a:xfrm>
              <a:off x="1014165" y="292886"/>
              <a:ext cx="3879568" cy="712452"/>
              <a:chOff x="849278" y="200401"/>
              <a:chExt cx="3879568" cy="712452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C05F64-FEAA-46B3-81AA-78949A7655E3}"/>
                  </a:ext>
                </a:extLst>
              </p:cNvPr>
              <p:cNvSpPr txBox="1"/>
              <p:nvPr/>
            </p:nvSpPr>
            <p:spPr>
              <a:xfrm>
                <a:off x="849278" y="200401"/>
                <a:ext cx="35022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自我介绍内容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15818C-9C8D-4797-B0A6-2F86944987D7}"/>
                  </a:ext>
                </a:extLst>
              </p:cNvPr>
              <p:cNvSpPr txBox="1"/>
              <p:nvPr/>
            </p:nvSpPr>
            <p:spPr>
              <a:xfrm>
                <a:off x="921286" y="677981"/>
                <a:ext cx="3807560" cy="234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WORK PLAN FOR THE THIRD QUART</a:t>
                </a:r>
                <a:endParaRPr lang="zh-CN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D942EBB-98B6-449E-BD72-7DC4B8AA19FF}"/>
                </a:ext>
              </a:extLst>
            </p:cNvPr>
            <p:cNvGrpSpPr/>
            <p:nvPr/>
          </p:nvGrpSpPr>
          <p:grpSpPr>
            <a:xfrm>
              <a:off x="498735" y="334963"/>
              <a:ext cx="437890" cy="645132"/>
              <a:chOff x="4635499" y="1738003"/>
              <a:chExt cx="377826" cy="782952"/>
            </a:xfrm>
          </p:grpSpPr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1EB8AA4D-E3A8-4E57-8A63-D1809E1ED825}"/>
                  </a:ext>
                </a:extLst>
              </p:cNvPr>
              <p:cNvSpPr/>
              <p:nvPr/>
            </p:nvSpPr>
            <p:spPr>
              <a:xfrm rot="5400000">
                <a:off x="4432937" y="1940567"/>
                <a:ext cx="782952" cy="377824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F0F639B7-53C1-4ED8-B9C6-59B74CD6B0D0}"/>
                  </a:ext>
                </a:extLst>
              </p:cNvPr>
              <p:cNvSpPr/>
              <p:nvPr/>
            </p:nvSpPr>
            <p:spPr>
              <a:xfrm rot="5400000">
                <a:off x="4488368" y="2002350"/>
                <a:ext cx="564138" cy="269875"/>
              </a:xfrm>
              <a:prstGeom prst="triangle">
                <a:avLst/>
              </a:prstGeom>
              <a:solidFill>
                <a:srgbClr val="FF572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aphicFrame>
        <p:nvGraphicFramePr>
          <p:cNvPr id="10" name="Google Shape;523;p25">
            <a:extLst>
              <a:ext uri="{FF2B5EF4-FFF2-40B4-BE49-F238E27FC236}">
                <a16:creationId xmlns:a16="http://schemas.microsoft.com/office/drawing/2014/main" id="{0BF9BA2B-CEC1-4531-B81F-3C46C970B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732597"/>
              </p:ext>
            </p:extLst>
          </p:nvPr>
        </p:nvGraphicFramePr>
        <p:xfrm>
          <a:off x="914889" y="1583024"/>
          <a:ext cx="10260735" cy="43704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2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1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2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5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spc="1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姓名</a:t>
                      </a:r>
                      <a:endParaRPr lang="zh-CN" altLang="en-US" sz="2000" spc="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57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spc="1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年龄</a:t>
                      </a:r>
                      <a:endParaRPr lang="zh-CN" altLang="en-US" sz="2000" spc="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spc="1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来自</a:t>
                      </a:r>
                      <a:endParaRPr lang="zh-CN" altLang="en-US" sz="2000" spc="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57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spc="1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性格</a:t>
                      </a:r>
                      <a:endParaRPr lang="zh-CN" altLang="en-US" sz="2000" spc="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spc="1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座右铭</a:t>
                      </a:r>
                      <a:endParaRPr lang="zh-CN" altLang="en-US" sz="2000" spc="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57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1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4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400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Google Shape;524;p25">
            <a:extLst>
              <a:ext uri="{FF2B5EF4-FFF2-40B4-BE49-F238E27FC236}">
                <a16:creationId xmlns:a16="http://schemas.microsoft.com/office/drawing/2014/main" id="{2FC37D1D-E291-42E3-87B3-E946F44E6D41}"/>
              </a:ext>
            </a:extLst>
          </p:cNvPr>
          <p:cNvGrpSpPr/>
          <p:nvPr/>
        </p:nvGrpSpPr>
        <p:grpSpPr>
          <a:xfrm>
            <a:off x="1270007" y="2531994"/>
            <a:ext cx="9766400" cy="1727300"/>
            <a:chOff x="904875" y="966775"/>
            <a:chExt cx="7324800" cy="1295475"/>
          </a:xfrm>
        </p:grpSpPr>
        <p:cxnSp>
          <p:nvCxnSpPr>
            <p:cNvPr id="12" name="Google Shape;525;p25">
              <a:extLst>
                <a:ext uri="{FF2B5EF4-FFF2-40B4-BE49-F238E27FC236}">
                  <a16:creationId xmlns:a16="http://schemas.microsoft.com/office/drawing/2014/main" id="{DD87D422-4E81-47E3-A27E-CD4D629FB7AF}"/>
                </a:ext>
              </a:extLst>
            </p:cNvPr>
            <p:cNvCxnSpPr/>
            <p:nvPr/>
          </p:nvCxnSpPr>
          <p:spPr>
            <a:xfrm>
              <a:off x="904875" y="1581150"/>
              <a:ext cx="7324800" cy="0"/>
            </a:xfrm>
            <a:prstGeom prst="straightConnector1">
              <a:avLst/>
            </a:prstGeom>
            <a:noFill/>
            <a:ln w="952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526;p25">
              <a:extLst>
                <a:ext uri="{FF2B5EF4-FFF2-40B4-BE49-F238E27FC236}">
                  <a16:creationId xmlns:a16="http://schemas.microsoft.com/office/drawing/2014/main" id="{39F8EAE7-1FEB-4AFF-B625-176CBBA920BF}"/>
                </a:ext>
              </a:extLst>
            </p:cNvPr>
            <p:cNvSpPr/>
            <p:nvPr/>
          </p:nvSpPr>
          <p:spPr>
            <a:xfrm>
              <a:off x="1028700" y="1074840"/>
              <a:ext cx="6915225" cy="1034975"/>
            </a:xfrm>
            <a:custGeom>
              <a:avLst/>
              <a:gdLst/>
              <a:ahLst/>
              <a:cxnLst/>
              <a:rect l="l" t="t" r="r" b="b"/>
              <a:pathLst>
                <a:path w="276609" h="41399" extrusionOk="0">
                  <a:moveTo>
                    <a:pt x="0" y="18335"/>
                  </a:moveTo>
                  <a:cubicBezTo>
                    <a:pt x="4732" y="15366"/>
                    <a:pt x="15382" y="-3325"/>
                    <a:pt x="28394" y="518"/>
                  </a:cubicBezTo>
                  <a:cubicBezTo>
                    <a:pt x="41406" y="4362"/>
                    <a:pt x="60518" y="41000"/>
                    <a:pt x="78073" y="41396"/>
                  </a:cubicBezTo>
                  <a:cubicBezTo>
                    <a:pt x="95628" y="41792"/>
                    <a:pt x="116817" y="2927"/>
                    <a:pt x="133725" y="2894"/>
                  </a:cubicBezTo>
                  <a:cubicBezTo>
                    <a:pt x="150633" y="2861"/>
                    <a:pt x="163492" y="41101"/>
                    <a:pt x="179521" y="41200"/>
                  </a:cubicBezTo>
                  <a:cubicBezTo>
                    <a:pt x="195550" y="41299"/>
                    <a:pt x="213716" y="4577"/>
                    <a:pt x="229897" y="3488"/>
                  </a:cubicBezTo>
                  <a:cubicBezTo>
                    <a:pt x="246078" y="2399"/>
                    <a:pt x="268824" y="29471"/>
                    <a:pt x="276609" y="346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Google Shape;529;p25">
              <a:extLst>
                <a:ext uri="{FF2B5EF4-FFF2-40B4-BE49-F238E27FC236}">
                  <a16:creationId xmlns:a16="http://schemas.microsoft.com/office/drawing/2014/main" id="{011E1446-0362-4873-9B05-B92B1F7F3FB8}"/>
                </a:ext>
              </a:extLst>
            </p:cNvPr>
            <p:cNvSpPr txBox="1"/>
            <p:nvPr/>
          </p:nvSpPr>
          <p:spPr>
            <a:xfrm>
              <a:off x="1481210" y="974355"/>
              <a:ext cx="314400" cy="314400"/>
            </a:xfrm>
            <a:prstGeom prst="rect">
              <a:avLst/>
            </a:prstGeom>
            <a:solidFill>
              <a:srgbClr val="FF57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1</a:t>
              </a:r>
              <a:endParaRPr kumimoji="0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Google Shape;532;p25">
              <a:extLst>
                <a:ext uri="{FF2B5EF4-FFF2-40B4-BE49-F238E27FC236}">
                  <a16:creationId xmlns:a16="http://schemas.microsoft.com/office/drawing/2014/main" id="{FA493260-1CC3-492C-BD9C-D7615CA49BEC}"/>
                </a:ext>
              </a:extLst>
            </p:cNvPr>
            <p:cNvSpPr txBox="1"/>
            <p:nvPr/>
          </p:nvSpPr>
          <p:spPr>
            <a:xfrm>
              <a:off x="2809628" y="1947850"/>
              <a:ext cx="314400" cy="314400"/>
            </a:xfrm>
            <a:prstGeom prst="rect">
              <a:avLst/>
            </a:prstGeom>
            <a:solidFill>
              <a:srgbClr val="FF57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2</a:t>
              </a:r>
              <a:endParaRPr kumimoji="0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Google Shape;535;p25">
              <a:extLst>
                <a:ext uri="{FF2B5EF4-FFF2-40B4-BE49-F238E27FC236}">
                  <a16:creationId xmlns:a16="http://schemas.microsoft.com/office/drawing/2014/main" id="{23A1B4F7-FFC0-49E9-848E-A168B5F53D14}"/>
                </a:ext>
              </a:extLst>
            </p:cNvPr>
            <p:cNvSpPr txBox="1"/>
            <p:nvPr/>
          </p:nvSpPr>
          <p:spPr>
            <a:xfrm>
              <a:off x="4283849" y="966775"/>
              <a:ext cx="314400" cy="314400"/>
            </a:xfrm>
            <a:prstGeom prst="rect">
              <a:avLst/>
            </a:prstGeom>
            <a:solidFill>
              <a:srgbClr val="FF57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3</a:t>
              </a:r>
              <a:endParaRPr kumimoji="0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Google Shape;538;p25">
              <a:extLst>
                <a:ext uri="{FF2B5EF4-FFF2-40B4-BE49-F238E27FC236}">
                  <a16:creationId xmlns:a16="http://schemas.microsoft.com/office/drawing/2014/main" id="{24311929-7258-4BB9-9A83-48312DC135F1}"/>
                </a:ext>
              </a:extLst>
            </p:cNvPr>
            <p:cNvSpPr txBox="1"/>
            <p:nvPr/>
          </p:nvSpPr>
          <p:spPr>
            <a:xfrm>
              <a:off x="5376776" y="1947850"/>
              <a:ext cx="314400" cy="314400"/>
            </a:xfrm>
            <a:prstGeom prst="rect">
              <a:avLst/>
            </a:prstGeom>
            <a:solidFill>
              <a:srgbClr val="FF57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4</a:t>
              </a:r>
              <a:endParaRPr kumimoji="0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Google Shape;541;p25">
              <a:extLst>
                <a:ext uri="{FF2B5EF4-FFF2-40B4-BE49-F238E27FC236}">
                  <a16:creationId xmlns:a16="http://schemas.microsoft.com/office/drawing/2014/main" id="{D544D469-EA4A-467D-AFDA-5F1063F06618}"/>
                </a:ext>
              </a:extLst>
            </p:cNvPr>
            <p:cNvSpPr txBox="1"/>
            <p:nvPr/>
          </p:nvSpPr>
          <p:spPr>
            <a:xfrm>
              <a:off x="6595997" y="1013595"/>
              <a:ext cx="314400" cy="314400"/>
            </a:xfrm>
            <a:prstGeom prst="rect">
              <a:avLst/>
            </a:prstGeom>
            <a:solidFill>
              <a:srgbClr val="FF57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5</a:t>
              </a:r>
              <a:endParaRPr kumimoji="0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上箭头标注 2"/>
          <p:cNvSpPr/>
          <p:nvPr/>
        </p:nvSpPr>
        <p:spPr>
          <a:xfrm>
            <a:off x="1803308" y="2961302"/>
            <a:ext cx="895930" cy="1238834"/>
          </a:xfrm>
          <a:prstGeom prst="upArrowCallout">
            <a:avLst/>
          </a:prstGeom>
          <a:solidFill>
            <a:srgbClr val="FF572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303584" y="3557060"/>
            <a:ext cx="191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梁栋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3444686" y="2822331"/>
            <a:ext cx="1149184" cy="1017763"/>
          </a:xfrm>
          <a:prstGeom prst="downArrow">
            <a:avLst/>
          </a:prstGeom>
          <a:solidFill>
            <a:srgbClr val="FF5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707151" y="2924234"/>
            <a:ext cx="62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15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等腰三角形 22"/>
          <p:cNvSpPr/>
          <p:nvPr/>
        </p:nvSpPr>
        <p:spPr>
          <a:xfrm>
            <a:off x="4931621" y="2961301"/>
            <a:ext cx="2062066" cy="115038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346149" y="3604951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河南漯河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下箭头标注 24"/>
          <p:cNvSpPr/>
          <p:nvPr/>
        </p:nvSpPr>
        <p:spPr>
          <a:xfrm>
            <a:off x="6463627" y="2731095"/>
            <a:ext cx="1960684" cy="1092167"/>
          </a:xfrm>
          <a:prstGeom prst="downArrow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463627" y="2902080"/>
            <a:ext cx="196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追剧少年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折角形 26"/>
          <p:cNvSpPr/>
          <p:nvPr/>
        </p:nvSpPr>
        <p:spPr>
          <a:xfrm>
            <a:off x="8473206" y="3085174"/>
            <a:ext cx="1478352" cy="1104854"/>
          </a:xfrm>
          <a:prstGeom prst="folded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473206" y="3085174"/>
            <a:ext cx="147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跌倒了，爬起来，这就是成功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77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/>
      <p:bldP spid="20" grpId="0" animBg="1"/>
      <p:bldP spid="23" grpId="0" animBg="1"/>
      <p:bldP spid="25" grpId="0" animBg="1"/>
      <p:bldP spid="26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B374742-47C5-4C29-8132-6A5AB7CAF8FB}"/>
              </a:ext>
            </a:extLst>
          </p:cNvPr>
          <p:cNvGrpSpPr/>
          <p:nvPr/>
        </p:nvGrpSpPr>
        <p:grpSpPr>
          <a:xfrm>
            <a:off x="10644415" y="3429000"/>
            <a:ext cx="4233588" cy="4781039"/>
            <a:chOff x="11376412" y="-203945"/>
            <a:chExt cx="2957732" cy="334019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199DB1B-EF6B-4F12-A7B3-B224623B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71" b="72275"/>
            <a:stretch/>
          </p:blipFill>
          <p:spPr>
            <a:xfrm rot="19185490">
              <a:off x="11376412" y="-203945"/>
              <a:ext cx="2957732" cy="3340199"/>
            </a:xfrm>
            <a:prstGeom prst="rect">
              <a:avLst/>
            </a:prstGeom>
            <a:effectLst>
              <a:outerShdw blurRad="63500" sx="104000" sy="104000" algn="ctr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99F39E5-7FAF-4C3A-86A5-DC5B4F10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4" b="79471"/>
            <a:stretch/>
          </p:blipFill>
          <p:spPr>
            <a:xfrm rot="13803561" flipH="1">
              <a:off x="11533637" y="55374"/>
              <a:ext cx="2643285" cy="258093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63B4C0-35D6-4140-9EA7-0EB85F391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t="71667" r="66946" b="14706"/>
          <a:stretch/>
        </p:blipFill>
        <p:spPr>
          <a:xfrm>
            <a:off x="10959958" y="235838"/>
            <a:ext cx="1333642" cy="146478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CC36A8C5-F1C5-46A2-86BD-C855E88DF5CE}"/>
              </a:ext>
            </a:extLst>
          </p:cNvPr>
          <p:cNvGrpSpPr/>
          <p:nvPr/>
        </p:nvGrpSpPr>
        <p:grpSpPr>
          <a:xfrm>
            <a:off x="1666875" y="1322544"/>
            <a:ext cx="8858250" cy="4212912"/>
            <a:chOff x="1666875" y="1322544"/>
            <a:chExt cx="8858250" cy="421291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D92CB94-D6FE-48FD-9DDC-BC93731B0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2" t="98254" r="-1"/>
            <a:stretch/>
          </p:blipFill>
          <p:spPr>
            <a:xfrm>
              <a:off x="1666875" y="1322544"/>
              <a:ext cx="8858250" cy="4212912"/>
            </a:xfrm>
            <a:prstGeom prst="rect">
              <a:avLst/>
            </a:prstGeom>
            <a:effectLst>
              <a:outerShdw blurRad="127000" sx="103000" sy="103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AE41AD8-80E6-4B3F-B784-3055FC567025}"/>
                </a:ext>
              </a:extLst>
            </p:cNvPr>
            <p:cNvGrpSpPr/>
            <p:nvPr/>
          </p:nvGrpSpPr>
          <p:grpSpPr>
            <a:xfrm>
              <a:off x="2334777" y="3598325"/>
              <a:ext cx="7522446" cy="1107994"/>
              <a:chOff x="2482641" y="3480281"/>
              <a:chExt cx="7522446" cy="1107994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BA3D3F-FBC4-43C4-AC5D-E2DF54B9E74A}"/>
                  </a:ext>
                </a:extLst>
              </p:cNvPr>
              <p:cNvSpPr txBox="1"/>
              <p:nvPr/>
            </p:nvSpPr>
            <p:spPr>
              <a:xfrm>
                <a:off x="3049578" y="3480281"/>
                <a:ext cx="638857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课堂收获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AB10E0-FBDF-4441-996F-446B5C894E8C}"/>
                  </a:ext>
                </a:extLst>
              </p:cNvPr>
              <p:cNvSpPr txBox="1"/>
              <p:nvPr/>
            </p:nvSpPr>
            <p:spPr>
              <a:xfrm>
                <a:off x="2482641" y="4249721"/>
                <a:ext cx="7522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classroom Gains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25B26A3-6219-411C-A567-E4FB0D0A1E76}"/>
                </a:ext>
              </a:extLst>
            </p:cNvPr>
            <p:cNvGrpSpPr/>
            <p:nvPr/>
          </p:nvGrpSpPr>
          <p:grpSpPr>
            <a:xfrm>
              <a:off x="4667985" y="2042466"/>
              <a:ext cx="2856030" cy="1080545"/>
              <a:chOff x="4815849" y="2042466"/>
              <a:chExt cx="2856030" cy="1080545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DF134C-0459-4C6A-8A4C-82681F1AC317}"/>
                  </a:ext>
                </a:extLst>
              </p:cNvPr>
              <p:cNvSpPr txBox="1"/>
              <p:nvPr/>
            </p:nvSpPr>
            <p:spPr>
              <a:xfrm>
                <a:off x="5198835" y="2784457"/>
                <a:ext cx="20900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PART ONE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795AE3-724E-4E51-970C-802A0CE6F42B}"/>
                  </a:ext>
                </a:extLst>
              </p:cNvPr>
              <p:cNvSpPr txBox="1"/>
              <p:nvPr/>
            </p:nvSpPr>
            <p:spPr>
              <a:xfrm>
                <a:off x="4815849" y="2042466"/>
                <a:ext cx="28560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第二部分</a:t>
                </a:r>
              </a:p>
            </p:txBody>
          </p: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968B198-AF58-4254-8335-FBEF4CBA8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t="71667" r="66946" b="14706"/>
          <a:stretch/>
        </p:blipFill>
        <p:spPr>
          <a:xfrm>
            <a:off x="2623128" y="5535456"/>
            <a:ext cx="1907002" cy="20945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4F0F91-7A40-4D3D-8AB5-204AB9123D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3" t="59916" r="-308" b="28925"/>
          <a:stretch/>
        </p:blipFill>
        <p:spPr>
          <a:xfrm rot="16200000">
            <a:off x="1588501" y="-612087"/>
            <a:ext cx="633892" cy="169384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630A8BD-BCF9-4AA3-93BC-B04A03ED59A6}"/>
              </a:ext>
            </a:extLst>
          </p:cNvPr>
          <p:cNvGrpSpPr/>
          <p:nvPr/>
        </p:nvGrpSpPr>
        <p:grpSpPr>
          <a:xfrm rot="10800000">
            <a:off x="-1507105" y="1135306"/>
            <a:ext cx="2287908" cy="2583760"/>
            <a:chOff x="11376412" y="-203945"/>
            <a:chExt cx="2957732" cy="334019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8F78456-1C01-4016-9A96-12F5C2015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71" b="72275"/>
            <a:stretch/>
          </p:blipFill>
          <p:spPr>
            <a:xfrm rot="19185490">
              <a:off x="11376412" y="-203945"/>
              <a:ext cx="2957732" cy="3340199"/>
            </a:xfrm>
            <a:prstGeom prst="rect">
              <a:avLst/>
            </a:prstGeom>
            <a:effectLst>
              <a:outerShdw blurRad="63500" sx="104000" sy="104000" algn="ctr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1AA29CE-0A13-4607-9E24-8C9F987F0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4" b="79471"/>
            <a:stretch/>
          </p:blipFill>
          <p:spPr>
            <a:xfrm rot="13803561" flipH="1">
              <a:off x="11533637" y="55374"/>
              <a:ext cx="2643285" cy="2580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673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512A15C-A8C5-4C74-92BD-A9BE17828EB3}"/>
              </a:ext>
            </a:extLst>
          </p:cNvPr>
          <p:cNvGrpSpPr/>
          <p:nvPr/>
        </p:nvGrpSpPr>
        <p:grpSpPr>
          <a:xfrm>
            <a:off x="498735" y="292886"/>
            <a:ext cx="4394998" cy="712452"/>
            <a:chOff x="498735" y="292886"/>
            <a:chExt cx="4394998" cy="71245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5A3FEAF-9B88-4BDD-8CBE-167776EE1743}"/>
                </a:ext>
              </a:extLst>
            </p:cNvPr>
            <p:cNvGrpSpPr/>
            <p:nvPr/>
          </p:nvGrpSpPr>
          <p:grpSpPr>
            <a:xfrm>
              <a:off x="1014165" y="292886"/>
              <a:ext cx="3879568" cy="712452"/>
              <a:chOff x="849278" y="200401"/>
              <a:chExt cx="3879568" cy="712452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C05F64-FEAA-46B3-81AA-78949A7655E3}"/>
                  </a:ext>
                </a:extLst>
              </p:cNvPr>
              <p:cNvSpPr txBox="1"/>
              <p:nvPr/>
            </p:nvSpPr>
            <p:spPr>
              <a:xfrm>
                <a:off x="849278" y="200401"/>
                <a:ext cx="35022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收获内容</a:t>
                </a:r>
                <a:endPara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15818C-9C8D-4797-B0A6-2F86944987D7}"/>
                  </a:ext>
                </a:extLst>
              </p:cNvPr>
              <p:cNvSpPr txBox="1"/>
              <p:nvPr/>
            </p:nvSpPr>
            <p:spPr>
              <a:xfrm>
                <a:off x="921286" y="677981"/>
                <a:ext cx="3807560" cy="234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WORK PLAN FOR THE THIRD QUART</a:t>
                </a:r>
                <a:endParaRPr lang="zh-CN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D942EBB-98B6-449E-BD72-7DC4B8AA19FF}"/>
                </a:ext>
              </a:extLst>
            </p:cNvPr>
            <p:cNvGrpSpPr/>
            <p:nvPr/>
          </p:nvGrpSpPr>
          <p:grpSpPr>
            <a:xfrm>
              <a:off x="498735" y="334963"/>
              <a:ext cx="437890" cy="645132"/>
              <a:chOff x="4635499" y="1738003"/>
              <a:chExt cx="377826" cy="782952"/>
            </a:xfrm>
          </p:grpSpPr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1EB8AA4D-E3A8-4E57-8A63-D1809E1ED825}"/>
                  </a:ext>
                </a:extLst>
              </p:cNvPr>
              <p:cNvSpPr/>
              <p:nvPr/>
            </p:nvSpPr>
            <p:spPr>
              <a:xfrm rot="5400000">
                <a:off x="4432937" y="1940567"/>
                <a:ext cx="782952" cy="377824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F0F639B7-53C1-4ED8-B9C6-59B74CD6B0D0}"/>
                  </a:ext>
                </a:extLst>
              </p:cNvPr>
              <p:cNvSpPr/>
              <p:nvPr/>
            </p:nvSpPr>
            <p:spPr>
              <a:xfrm rot="5400000">
                <a:off x="4488368" y="2002350"/>
                <a:ext cx="564138" cy="269875"/>
              </a:xfrm>
              <a:prstGeom prst="triangle">
                <a:avLst/>
              </a:prstGeom>
              <a:solidFill>
                <a:srgbClr val="FF572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C046437-766F-4A0B-B045-1B134AE7AAE3}"/>
              </a:ext>
            </a:extLst>
          </p:cNvPr>
          <p:cNvGrpSpPr/>
          <p:nvPr/>
        </p:nvGrpSpPr>
        <p:grpSpPr>
          <a:xfrm>
            <a:off x="875014" y="2146359"/>
            <a:ext cx="575265" cy="419100"/>
            <a:chOff x="999535" y="2520866"/>
            <a:chExt cx="575265" cy="419100"/>
          </a:xfrm>
          <a:solidFill>
            <a:srgbClr val="FF5729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076989E-3273-44F7-BDA9-9E3C2032BFDF}"/>
                </a:ext>
              </a:extLst>
            </p:cNvPr>
            <p:cNvSpPr/>
            <p:nvPr/>
          </p:nvSpPr>
          <p:spPr>
            <a:xfrm>
              <a:off x="1092200" y="2520866"/>
              <a:ext cx="419100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1D4F3A0-A387-49BB-89C8-3771E1255C36}"/>
                </a:ext>
              </a:extLst>
            </p:cNvPr>
            <p:cNvSpPr txBox="1"/>
            <p:nvPr/>
          </p:nvSpPr>
          <p:spPr>
            <a:xfrm>
              <a:off x="999535" y="2539856"/>
              <a:ext cx="5752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3631D86-9EC4-4E45-BBDF-63B818E47A37}"/>
              </a:ext>
            </a:extLst>
          </p:cNvPr>
          <p:cNvSpPr txBox="1"/>
          <p:nvPr/>
        </p:nvSpPr>
        <p:spPr>
          <a:xfrm>
            <a:off x="1507022" y="2556559"/>
            <a:ext cx="1994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Word</a:t>
            </a:r>
            <a:r>
              <a:rPr lang="zh-CN" altLang="en-US" sz="1200" dirty="0"/>
              <a:t>软件界面友好，提供了丰富多彩的工具，利用鼠标就可以完成选择，排版等操作。</a:t>
            </a:r>
            <a:endParaRPr lang="zh-CN" altLang="en-US" sz="105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91B9F54-197F-4016-A9D3-4B559FE85EF0}"/>
              </a:ext>
            </a:extLst>
          </p:cNvPr>
          <p:cNvGrpSpPr/>
          <p:nvPr/>
        </p:nvGrpSpPr>
        <p:grpSpPr>
          <a:xfrm>
            <a:off x="4428775" y="2165349"/>
            <a:ext cx="485514" cy="427036"/>
            <a:chOff x="1058993" y="2539856"/>
            <a:chExt cx="485514" cy="427036"/>
          </a:xfrm>
          <a:solidFill>
            <a:srgbClr val="FF5729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9532F6B-710A-4A60-97E6-1B7F71F45E98}"/>
                </a:ext>
              </a:extLst>
            </p:cNvPr>
            <p:cNvSpPr/>
            <p:nvPr/>
          </p:nvSpPr>
          <p:spPr>
            <a:xfrm>
              <a:off x="1092200" y="2547792"/>
              <a:ext cx="419100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B34C0FB-3BE4-4CA9-A5A0-DD175B06E1EC}"/>
                </a:ext>
              </a:extLst>
            </p:cNvPr>
            <p:cNvSpPr txBox="1"/>
            <p:nvPr/>
          </p:nvSpPr>
          <p:spPr>
            <a:xfrm>
              <a:off x="1058993" y="2539856"/>
              <a:ext cx="485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FBE39AA-52C1-477A-AEE8-E8E3C0907FA6}"/>
              </a:ext>
            </a:extLst>
          </p:cNvPr>
          <p:cNvSpPr txBox="1"/>
          <p:nvPr/>
        </p:nvSpPr>
        <p:spPr>
          <a:xfrm>
            <a:off x="4989997" y="2116400"/>
            <a:ext cx="1814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excel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66A52B5-5081-4DE7-861C-CA7B899546F2}"/>
              </a:ext>
            </a:extLst>
          </p:cNvPr>
          <p:cNvGrpSpPr/>
          <p:nvPr/>
        </p:nvGrpSpPr>
        <p:grpSpPr>
          <a:xfrm>
            <a:off x="7911750" y="2146359"/>
            <a:ext cx="485514" cy="419100"/>
            <a:chOff x="1058993" y="2520866"/>
            <a:chExt cx="485514" cy="419100"/>
          </a:xfrm>
          <a:solidFill>
            <a:srgbClr val="FF5729"/>
          </a:solidFill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6345CA-A214-4BDA-9BCB-21D68D228418}"/>
                </a:ext>
              </a:extLst>
            </p:cNvPr>
            <p:cNvSpPr/>
            <p:nvPr/>
          </p:nvSpPr>
          <p:spPr>
            <a:xfrm>
              <a:off x="1092200" y="2520866"/>
              <a:ext cx="419100" cy="419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8CE6E72-095D-4426-82FC-D81A067234AC}"/>
                </a:ext>
              </a:extLst>
            </p:cNvPr>
            <p:cNvSpPr txBox="1"/>
            <p:nvPr/>
          </p:nvSpPr>
          <p:spPr>
            <a:xfrm>
              <a:off x="1058993" y="2539856"/>
              <a:ext cx="485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03980253-B012-4C03-84F8-E95BD8C355A8}"/>
              </a:ext>
            </a:extLst>
          </p:cNvPr>
          <p:cNvSpPr txBox="1"/>
          <p:nvPr/>
        </p:nvSpPr>
        <p:spPr>
          <a:xfrm>
            <a:off x="8472972" y="2556559"/>
            <a:ext cx="255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Office</a:t>
            </a:r>
            <a:r>
              <a:rPr lang="zh-CN" altLang="en-US" sz="1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包括</a:t>
            </a:r>
            <a:r>
              <a:rPr lang="en-US" altLang="zh-CN" sz="1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word</a:t>
            </a:r>
            <a:r>
              <a:rPr lang="zh-CN" altLang="en-US" sz="1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1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excel</a:t>
            </a:r>
            <a:r>
              <a:rPr lang="zh-CN" altLang="en-US" sz="1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，那作用可想而知。</a:t>
            </a:r>
            <a:endParaRPr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5EBC686-7D30-462C-B0BD-4FCBE208C5E1}"/>
              </a:ext>
            </a:extLst>
          </p:cNvPr>
          <p:cNvSpPr txBox="1"/>
          <p:nvPr/>
        </p:nvSpPr>
        <p:spPr>
          <a:xfrm>
            <a:off x="8472972" y="2116400"/>
            <a:ext cx="1814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office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2886" y="6563339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http://www.1ppt.com/xiazai/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07022" y="2116400"/>
            <a:ext cx="172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word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4989997" y="2592385"/>
            <a:ext cx="226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Excel</a:t>
            </a:r>
            <a:r>
              <a:rPr lang="zh-CN" altLang="en-US" sz="1000" dirty="0"/>
              <a:t>的一个突出的特点是采用表格方式管理数据，所有的数据、信息都以二维表格形式</a:t>
            </a:r>
            <a:r>
              <a:rPr lang="en-US" altLang="zh-CN" sz="1000" dirty="0"/>
              <a:t>(</a:t>
            </a:r>
            <a:r>
              <a:rPr lang="zh-CN" altLang="en-US" sz="1000" dirty="0"/>
              <a:t>工作表</a:t>
            </a:r>
            <a:r>
              <a:rPr lang="en-US" altLang="zh-CN" sz="1000" dirty="0"/>
              <a:t>)</a:t>
            </a:r>
            <a:r>
              <a:rPr lang="zh-CN" altLang="en-US" sz="1000" dirty="0"/>
              <a:t>管理，单元格中数据间的相互关系一目了然。</a:t>
            </a:r>
          </a:p>
        </p:txBody>
      </p:sp>
    </p:spTree>
    <p:extLst>
      <p:ext uri="{BB962C8B-B14F-4D97-AF65-F5344CB8AC3E}">
        <p14:creationId xmlns:p14="http://schemas.microsoft.com/office/powerpoint/2010/main" val="338850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3" grpId="0"/>
      <p:bldP spid="24" grpId="0"/>
      <p:bldP spid="3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B374742-47C5-4C29-8132-6A5AB7CAF8FB}"/>
              </a:ext>
            </a:extLst>
          </p:cNvPr>
          <p:cNvGrpSpPr/>
          <p:nvPr/>
        </p:nvGrpSpPr>
        <p:grpSpPr>
          <a:xfrm>
            <a:off x="10644415" y="3429000"/>
            <a:ext cx="4233588" cy="4781039"/>
            <a:chOff x="11376412" y="-203945"/>
            <a:chExt cx="2957732" cy="334019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199DB1B-EF6B-4F12-A7B3-B224623B5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71" b="72275"/>
            <a:stretch/>
          </p:blipFill>
          <p:spPr>
            <a:xfrm rot="19185490">
              <a:off x="11376412" y="-203945"/>
              <a:ext cx="2957732" cy="3340199"/>
            </a:xfrm>
            <a:prstGeom prst="rect">
              <a:avLst/>
            </a:prstGeom>
            <a:effectLst>
              <a:outerShdw blurRad="63500" sx="104000" sy="104000" algn="ctr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99F39E5-7FAF-4C3A-86A5-DC5B4F10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4" b="79471"/>
            <a:stretch/>
          </p:blipFill>
          <p:spPr>
            <a:xfrm rot="13803561" flipH="1">
              <a:off x="11533637" y="55374"/>
              <a:ext cx="2643285" cy="2580931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63B4C0-35D6-4140-9EA7-0EB85F391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t="71667" r="66946" b="14706"/>
          <a:stretch/>
        </p:blipFill>
        <p:spPr>
          <a:xfrm>
            <a:off x="10959958" y="235838"/>
            <a:ext cx="1333642" cy="146478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CC36A8C5-F1C5-46A2-86BD-C855E88DF5CE}"/>
              </a:ext>
            </a:extLst>
          </p:cNvPr>
          <p:cNvGrpSpPr/>
          <p:nvPr/>
        </p:nvGrpSpPr>
        <p:grpSpPr>
          <a:xfrm>
            <a:off x="1666875" y="1322544"/>
            <a:ext cx="8858250" cy="4212912"/>
            <a:chOff x="1666875" y="1322544"/>
            <a:chExt cx="8858250" cy="421291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D92CB94-D6FE-48FD-9DDC-BC93731B0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2" t="98254" r="-1"/>
            <a:stretch/>
          </p:blipFill>
          <p:spPr>
            <a:xfrm>
              <a:off x="1666875" y="1322544"/>
              <a:ext cx="8858250" cy="4212912"/>
            </a:xfrm>
            <a:prstGeom prst="rect">
              <a:avLst/>
            </a:prstGeom>
            <a:effectLst>
              <a:outerShdw blurRad="127000" sx="103000" sy="103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AE41AD8-80E6-4B3F-B784-3055FC567025}"/>
                </a:ext>
              </a:extLst>
            </p:cNvPr>
            <p:cNvGrpSpPr/>
            <p:nvPr/>
          </p:nvGrpSpPr>
          <p:grpSpPr>
            <a:xfrm>
              <a:off x="2334777" y="3598325"/>
              <a:ext cx="7522446" cy="1107994"/>
              <a:chOff x="2482641" y="3480281"/>
              <a:chExt cx="7522446" cy="1107994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BA3D3F-FBC4-43C4-AC5D-E2DF54B9E74A}"/>
                  </a:ext>
                </a:extLst>
              </p:cNvPr>
              <p:cNvSpPr txBox="1"/>
              <p:nvPr/>
            </p:nvSpPr>
            <p:spPr>
              <a:xfrm>
                <a:off x="3049578" y="3480281"/>
                <a:ext cx="638857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作品</a:t>
                </a:r>
                <a:r>
                  <a:rPr lang="zh-CN" altLang="en-US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展示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AB10E0-FBDF-4441-996F-446B5C894E8C}"/>
                  </a:ext>
                </a:extLst>
              </p:cNvPr>
              <p:cNvSpPr txBox="1"/>
              <p:nvPr/>
            </p:nvSpPr>
            <p:spPr>
              <a:xfrm>
                <a:off x="2482641" y="4249721"/>
                <a:ext cx="7522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Works on display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25B26A3-6219-411C-A567-E4FB0D0A1E76}"/>
                </a:ext>
              </a:extLst>
            </p:cNvPr>
            <p:cNvGrpSpPr/>
            <p:nvPr/>
          </p:nvGrpSpPr>
          <p:grpSpPr>
            <a:xfrm>
              <a:off x="4667985" y="2042466"/>
              <a:ext cx="2856030" cy="1080545"/>
              <a:chOff x="4815849" y="2042466"/>
              <a:chExt cx="2856030" cy="1080545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DF134C-0459-4C6A-8A4C-82681F1AC317}"/>
                  </a:ext>
                </a:extLst>
              </p:cNvPr>
              <p:cNvSpPr txBox="1"/>
              <p:nvPr/>
            </p:nvSpPr>
            <p:spPr>
              <a:xfrm>
                <a:off x="5198835" y="2784457"/>
                <a:ext cx="20900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PART ONE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795AE3-724E-4E51-970C-802A0CE6F42B}"/>
                  </a:ext>
                </a:extLst>
              </p:cNvPr>
              <p:cNvSpPr txBox="1"/>
              <p:nvPr/>
            </p:nvSpPr>
            <p:spPr>
              <a:xfrm>
                <a:off x="4815849" y="2042466"/>
                <a:ext cx="28560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第三部分</a:t>
                </a:r>
              </a:p>
            </p:txBody>
          </p: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968B198-AF58-4254-8335-FBEF4CBA8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t="71667" r="66946" b="14706"/>
          <a:stretch/>
        </p:blipFill>
        <p:spPr>
          <a:xfrm>
            <a:off x="2623128" y="5535456"/>
            <a:ext cx="1907002" cy="20945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4F0F91-7A40-4D3D-8AB5-204AB9123D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3" t="59916" r="-308" b="28925"/>
          <a:stretch/>
        </p:blipFill>
        <p:spPr>
          <a:xfrm rot="16200000">
            <a:off x="1459261" y="-611083"/>
            <a:ext cx="633892" cy="169384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630A8BD-BCF9-4AA3-93BC-B04A03ED59A6}"/>
              </a:ext>
            </a:extLst>
          </p:cNvPr>
          <p:cNvGrpSpPr/>
          <p:nvPr/>
        </p:nvGrpSpPr>
        <p:grpSpPr>
          <a:xfrm rot="10800000">
            <a:off x="-1507105" y="1135306"/>
            <a:ext cx="2287908" cy="2583760"/>
            <a:chOff x="11376412" y="-203945"/>
            <a:chExt cx="2957732" cy="334019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8F78456-1C01-4016-9A96-12F5C2015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71" b="72275"/>
            <a:stretch/>
          </p:blipFill>
          <p:spPr>
            <a:xfrm rot="19185490">
              <a:off x="11376412" y="-203945"/>
              <a:ext cx="2957732" cy="3340199"/>
            </a:xfrm>
            <a:prstGeom prst="rect">
              <a:avLst/>
            </a:prstGeom>
            <a:effectLst>
              <a:outerShdw blurRad="63500" sx="104000" sy="104000" algn="ctr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1AA29CE-0A13-4607-9E24-8C9F987F0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124" b="79471"/>
            <a:stretch/>
          </p:blipFill>
          <p:spPr>
            <a:xfrm rot="13803561" flipH="1">
              <a:off x="11533637" y="55374"/>
              <a:ext cx="2643285" cy="2580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66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512A15C-A8C5-4C74-92BD-A9BE17828EB3}"/>
              </a:ext>
            </a:extLst>
          </p:cNvPr>
          <p:cNvGrpSpPr/>
          <p:nvPr/>
        </p:nvGrpSpPr>
        <p:grpSpPr>
          <a:xfrm>
            <a:off x="498735" y="292886"/>
            <a:ext cx="4394998" cy="712452"/>
            <a:chOff x="498735" y="292886"/>
            <a:chExt cx="4394998" cy="71245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5A3FEAF-9B88-4BDD-8CBE-167776EE1743}"/>
                </a:ext>
              </a:extLst>
            </p:cNvPr>
            <p:cNvGrpSpPr/>
            <p:nvPr/>
          </p:nvGrpSpPr>
          <p:grpSpPr>
            <a:xfrm>
              <a:off x="1014165" y="292886"/>
              <a:ext cx="3879568" cy="712452"/>
              <a:chOff x="849278" y="200401"/>
              <a:chExt cx="3879568" cy="712452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C05F64-FEAA-46B3-81AA-78949A7655E3}"/>
                  </a:ext>
                </a:extLst>
              </p:cNvPr>
              <p:cNvSpPr txBox="1"/>
              <p:nvPr/>
            </p:nvSpPr>
            <p:spPr>
              <a:xfrm>
                <a:off x="849278" y="200401"/>
                <a:ext cx="35022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作品</a:t>
                </a:r>
                <a:r>
                  <a:rPr lang="zh-CN" altLang="en-US" sz="3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展示内容</a:t>
                </a:r>
                <a:endPara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15818C-9C8D-4797-B0A6-2F86944987D7}"/>
                  </a:ext>
                </a:extLst>
              </p:cNvPr>
              <p:cNvSpPr txBox="1"/>
              <p:nvPr/>
            </p:nvSpPr>
            <p:spPr>
              <a:xfrm>
                <a:off x="921286" y="677981"/>
                <a:ext cx="3807560" cy="234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endParaRPr lang="zh-CN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D942EBB-98B6-449E-BD72-7DC4B8AA19FF}"/>
                </a:ext>
              </a:extLst>
            </p:cNvPr>
            <p:cNvGrpSpPr/>
            <p:nvPr/>
          </p:nvGrpSpPr>
          <p:grpSpPr>
            <a:xfrm>
              <a:off x="498735" y="334963"/>
              <a:ext cx="437890" cy="645132"/>
              <a:chOff x="4635499" y="1738003"/>
              <a:chExt cx="377826" cy="782952"/>
            </a:xfrm>
          </p:grpSpPr>
          <p:sp>
            <p:nvSpPr>
              <p:cNvPr id="6" name="等腰三角形 5">
                <a:extLst>
                  <a:ext uri="{FF2B5EF4-FFF2-40B4-BE49-F238E27FC236}">
                    <a16:creationId xmlns:a16="http://schemas.microsoft.com/office/drawing/2014/main" id="{1EB8AA4D-E3A8-4E57-8A63-D1809E1ED825}"/>
                  </a:ext>
                </a:extLst>
              </p:cNvPr>
              <p:cNvSpPr/>
              <p:nvPr/>
            </p:nvSpPr>
            <p:spPr>
              <a:xfrm rot="5400000">
                <a:off x="4432937" y="1940567"/>
                <a:ext cx="782952" cy="377824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等腰三角形 6">
                <a:extLst>
                  <a:ext uri="{FF2B5EF4-FFF2-40B4-BE49-F238E27FC236}">
                    <a16:creationId xmlns:a16="http://schemas.microsoft.com/office/drawing/2014/main" id="{F0F639B7-53C1-4ED8-B9C6-59B74CD6B0D0}"/>
                  </a:ext>
                </a:extLst>
              </p:cNvPr>
              <p:cNvSpPr/>
              <p:nvPr/>
            </p:nvSpPr>
            <p:spPr>
              <a:xfrm rot="5400000">
                <a:off x="4488368" y="2002350"/>
                <a:ext cx="564138" cy="269875"/>
              </a:xfrm>
              <a:prstGeom prst="triangle">
                <a:avLst/>
              </a:prstGeom>
              <a:solidFill>
                <a:srgbClr val="FF572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73" y="887902"/>
            <a:ext cx="9711827" cy="54629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1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716"/>
            <a:ext cx="12170532" cy="647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8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2ij5r25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774</Words>
  <Application>Microsoft Office PowerPoint</Application>
  <PresentationFormat>宽屏</PresentationFormat>
  <Paragraphs>74</Paragraphs>
  <Slides>12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宋体</vt:lpstr>
      <vt:lpstr>微软雅黑</vt:lpstr>
      <vt:lpstr>Arial</vt:lpstr>
      <vt:lpstr>Blackadder ITC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</dc:title>
  <dc:creator>第一PPT</dc:creator>
  <cp:keywords>www.1ppt.com</cp:keywords>
  <dc:description>www.1ppt.com</dc:description>
  <cp:lastModifiedBy>Lenovo</cp:lastModifiedBy>
  <cp:revision>31</cp:revision>
  <dcterms:created xsi:type="dcterms:W3CDTF">2022-04-28T07:08:02Z</dcterms:created>
  <dcterms:modified xsi:type="dcterms:W3CDTF">2022-09-20T01:29:34Z</dcterms:modified>
</cp:coreProperties>
</file>